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0275213" cy="42803763"/>
  <p:notesSz cx="6858000" cy="9144000"/>
  <p:defaultTextStyle>
    <a:defPPr>
      <a:defRPr lang="ru-RU"/>
    </a:defPPr>
    <a:lvl1pPr marL="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1">
          <p15:clr>
            <a:srgbClr val="A4A3A4"/>
          </p15:clr>
        </p15:guide>
        <p15:guide id="2" pos="953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Вероника" initials="В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D86"/>
    <a:srgbClr val="224E26"/>
    <a:srgbClr val="CFF1DA"/>
    <a:srgbClr val="94DC94"/>
    <a:srgbClr val="244C37"/>
    <a:srgbClr val="1C3C2B"/>
    <a:srgbClr val="66CCFF"/>
    <a:srgbClr val="BAE7FE"/>
    <a:srgbClr val="B3E6FF"/>
    <a:srgbClr val="A3E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4994" autoAdjust="0"/>
    <p:restoredTop sz="99462" autoAdjust="0"/>
  </p:normalViewPr>
  <p:slideViewPr>
    <p:cSldViewPr snapToGrid="0">
      <p:cViewPr>
        <p:scale>
          <a:sx n="55" d="100"/>
          <a:sy n="55" d="100"/>
        </p:scale>
        <p:origin x="234" y="42"/>
      </p:cViewPr>
      <p:guideLst>
        <p:guide orient="horz" pos="13481"/>
        <p:guide pos="95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inzb\Desktop\&#1048;&#1043;&#1050;&#1069;\&#1048;&#1043;_&#1056;&#1040;&#1053;\&#1060;&#1077;&#1085;&#1091;&#1079;&#1083;&#1099;_2021\&#1048;&#1089;&#1089;&#1083;&#1077;&#1076;&#1086;&#1074;&#1072;&#1085;&#1080;&#1077;_&#1055;&#1077;&#1095;&#1086;&#1088;&#1072;\&#1055;&#1088;&#1086;&#1075;&#1085;&#1086;&#1079;%20&#1087;&#1086;%20&#1090;&#1077;&#1084;&#1087;&#1077;&#1088;&#1072;&#1090;&#1091;&#1088;&#1077;\&#1048;&#1090;&#1086;&#1075;&#1080;.xlsm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inzb\Desktop\&#1048;&#1043;&#1050;&#1069;\&#1048;&#1043;_&#1056;&#1040;&#1053;\&#1060;&#1077;&#1085;&#1091;&#1079;&#1083;&#1099;_2021\&#1048;&#1089;&#1089;&#1083;&#1077;&#1076;&#1086;&#1074;&#1072;&#1085;&#1080;&#1077;_&#1055;&#1077;&#1095;&#1086;&#1088;&#1072;\&#1055;&#1088;&#1086;&#1075;&#1085;&#1086;&#1079;%20&#1087;&#1086;%20&#1090;&#1077;&#1084;&#1087;&#1077;&#1088;&#1072;&#1090;&#1091;&#1088;&#1077;\&#1048;&#1090;&#1086;&#1075;&#1080;.xlsm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5040619079729"/>
          <c:y val="5.1499562554680661E-2"/>
          <c:w val="0.84228612631034805"/>
          <c:h val="0.82827165493015709"/>
        </c:manualLayout>
      </c:layout>
      <c:scatterChart>
        <c:scatterStyle val="lineMarker"/>
        <c:varyColors val="0"/>
        <c:ser>
          <c:idx val="0"/>
          <c:order val="0"/>
          <c:tx>
            <c:strRef>
              <c:f>итоги!$B$36</c:f>
              <c:strCache>
                <c:ptCount val="1"/>
                <c:pt idx="0">
                  <c:v>ERA5</c:v>
                </c:pt>
              </c:strCache>
            </c:strRef>
          </c:tx>
          <c:spPr>
            <a:ln w="19050" cap="rnd">
              <a:solidFill>
                <a:srgbClr val="0000FF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rgbClr val="0000FF"/>
              </a:solidFill>
              <a:ln w="9525">
                <a:solidFill>
                  <a:srgbClr val="0000FF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-4.2789044341289925E-2"/>
                  <c:y val="-3.1445985718659572E-2"/>
                </c:manualLayout>
              </c:layout>
              <c:tx>
                <c:rich>
                  <a:bodyPr rot="0" vert="horz"/>
                  <a:lstStyle/>
                  <a:p>
                    <a:pPr>
                      <a:defRPr/>
                    </a:pPr>
                    <a:r>
                      <a:rPr lang="en-US" i="1" dirty="0"/>
                      <a:t>y</a:t>
                    </a:r>
                    <a:r>
                      <a:rPr lang="en-US" dirty="0"/>
                      <a:t> = 0,06</a:t>
                    </a:r>
                    <a:r>
                      <a:rPr lang="ru-RU" dirty="0"/>
                      <a:t>9</a:t>
                    </a:r>
                    <a:r>
                      <a:rPr lang="en-US" i="1" dirty="0"/>
                      <a:t>x</a:t>
                    </a:r>
                    <a:r>
                      <a:rPr lang="en-US" dirty="0"/>
                      <a:t> + 10,462</a:t>
                    </a: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</c:trendlineLbl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yVal>
            <c:numRef>
              <c:f>итоги!$C$38:$C$61</c:f>
              <c:numCache>
                <c:formatCode>General</c:formatCode>
                <c:ptCount val="24"/>
                <c:pt idx="0">
                  <c:v>10.66728628867261</c:v>
                </c:pt>
                <c:pt idx="1">
                  <c:v>10.781214438673363</c:v>
                </c:pt>
                <c:pt idx="2">
                  <c:v>10.788218555354561</c:v>
                </c:pt>
                <c:pt idx="3">
                  <c:v>10.681015828221264</c:v>
                </c:pt>
                <c:pt idx="4">
                  <c:v>10.567811164995248</c:v>
                </c:pt>
                <c:pt idx="5">
                  <c:v>10.620581446246138</c:v>
                </c:pt>
                <c:pt idx="6">
                  <c:v>10.785705667192515</c:v>
                </c:pt>
                <c:pt idx="7">
                  <c:v>10.663645578555586</c:v>
                </c:pt>
                <c:pt idx="8">
                  <c:v>10.928552387564409</c:v>
                </c:pt>
                <c:pt idx="9">
                  <c:v>11.115144278375336</c:v>
                </c:pt>
                <c:pt idx="10">
                  <c:v>11.230943749479218</c:v>
                </c:pt>
                <c:pt idx="11">
                  <c:v>11.353114403358772</c:v>
                </c:pt>
                <c:pt idx="12">
                  <c:v>11.651122739480828</c:v>
                </c:pt>
                <c:pt idx="13">
                  <c:v>11.644324925212546</c:v>
                </c:pt>
                <c:pt idx="14">
                  <c:v>11.760718424495716</c:v>
                </c:pt>
                <c:pt idx="15">
                  <c:v>11.767213023008161</c:v>
                </c:pt>
                <c:pt idx="16">
                  <c:v>11.731498982540831</c:v>
                </c:pt>
                <c:pt idx="17">
                  <c:v>11.942790147069298</c:v>
                </c:pt>
                <c:pt idx="18">
                  <c:v>11.888923375932603</c:v>
                </c:pt>
                <c:pt idx="19">
                  <c:v>11.762384791155934</c:v>
                </c:pt>
                <c:pt idx="20">
                  <c:v>11.515390350375974</c:v>
                </c:pt>
                <c:pt idx="21">
                  <c:v>11.915933833583434</c:v>
                </c:pt>
                <c:pt idx="22">
                  <c:v>11.863668602750666</c:v>
                </c:pt>
                <c:pt idx="23">
                  <c:v>12.066534827892227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1DC-46F2-A7E0-82C6F1FD7264}"/>
            </c:ext>
          </c:extLst>
        </c:ser>
        <c:ser>
          <c:idx val="1"/>
          <c:order val="1"/>
          <c:tx>
            <c:strRef>
              <c:f>итоги!$D$36</c:f>
              <c:strCache>
                <c:ptCount val="1"/>
                <c:pt idx="0">
                  <c:v>CMCC-CM2-SR5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1.6772995091629384E-2"/>
                  <c:y val="8.9687180044312323E-2"/>
                </c:manualLayout>
              </c:layout>
              <c:tx>
                <c:rich>
                  <a:bodyPr rot="0" vert="horz"/>
                  <a:lstStyle/>
                  <a:p>
                    <a:pPr>
                      <a:defRPr/>
                    </a:pPr>
                    <a:r>
                      <a:rPr lang="en-US" i="1" dirty="0"/>
                      <a:t>y</a:t>
                    </a:r>
                    <a:r>
                      <a:rPr lang="en-US" dirty="0"/>
                      <a:t> = 0,085</a:t>
                    </a:r>
                    <a:r>
                      <a:rPr lang="en-US" i="1" dirty="0"/>
                      <a:t>x</a:t>
                    </a:r>
                    <a:r>
                      <a:rPr lang="en-US" dirty="0"/>
                      <a:t> + 10,232</a:t>
                    </a: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</c:trendlineLbl>
          </c:trendline>
          <c:yVal>
            <c:numRef>
              <c:f>итоги!$E$38:$E$57</c:f>
              <c:numCache>
                <c:formatCode>General</c:formatCode>
                <c:ptCount val="20"/>
                <c:pt idx="0">
                  <c:v>10.294230858083324</c:v>
                </c:pt>
                <c:pt idx="1">
                  <c:v>10.400702365690542</c:v>
                </c:pt>
                <c:pt idx="2">
                  <c:v>10.390615078246606</c:v>
                </c:pt>
                <c:pt idx="3">
                  <c:v>10.503353111912068</c:v>
                </c:pt>
                <c:pt idx="4">
                  <c:v>10.54905306046385</c:v>
                </c:pt>
                <c:pt idx="5">
                  <c:v>10.762589092823362</c:v>
                </c:pt>
                <c:pt idx="6">
                  <c:v>10.797093941525127</c:v>
                </c:pt>
                <c:pt idx="7">
                  <c:v>11.001227426859566</c:v>
                </c:pt>
                <c:pt idx="8">
                  <c:v>11.009534058770077</c:v>
                </c:pt>
                <c:pt idx="9">
                  <c:v>11.213772184649498</c:v>
                </c:pt>
                <c:pt idx="10">
                  <c:v>11.267161932488966</c:v>
                </c:pt>
                <c:pt idx="11">
                  <c:v>11.349112523768303</c:v>
                </c:pt>
                <c:pt idx="12">
                  <c:v>11.439970612934761</c:v>
                </c:pt>
                <c:pt idx="13">
                  <c:v>11.423281562196495</c:v>
                </c:pt>
                <c:pt idx="14">
                  <c:v>11.573247797138899</c:v>
                </c:pt>
                <c:pt idx="15">
                  <c:v>11.559444863177578</c:v>
                </c:pt>
                <c:pt idx="16">
                  <c:v>11.646827110549339</c:v>
                </c:pt>
                <c:pt idx="17">
                  <c:v>11.829958437619492</c:v>
                </c:pt>
                <c:pt idx="18">
                  <c:v>11.731091546762233</c:v>
                </c:pt>
                <c:pt idx="19">
                  <c:v>11.774379293383449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A1DC-46F2-A7E0-82C6F1FD72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4114944"/>
        <c:axId val="94117248"/>
      </c:scatterChart>
      <c:valAx>
        <c:axId val="94114944"/>
        <c:scaling>
          <c:orientation val="minMax"/>
          <c:max val="20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ru-RU" b="0" dirty="0"/>
                  <a:t>номер периода (по данным 1986-2014 гг.) </a:t>
                </a:r>
              </a:p>
            </c:rich>
          </c:tx>
          <c:layout>
            <c:manualLayout>
              <c:xMode val="edge"/>
              <c:yMode val="edge"/>
              <c:x val="0.20697736376084386"/>
              <c:y val="0.9440787416091364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94117248"/>
        <c:crosses val="autoZero"/>
        <c:crossBetween val="midCat"/>
        <c:majorUnit val="2"/>
      </c:valAx>
      <c:valAx>
        <c:axId val="94117248"/>
        <c:scaling>
          <c:orientation val="minMax"/>
          <c:max val="2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 algn="r">
                  <a:defRPr b="0"/>
                </a:pPr>
                <a:r>
                  <a:rPr lang="ru-RU" b="0"/>
                  <a:t>температура приземного воздуха (◦С)</a:t>
                </a:r>
              </a:p>
            </c:rich>
          </c:tx>
          <c:layout>
            <c:manualLayout>
              <c:xMode val="edge"/>
              <c:yMode val="edge"/>
              <c:x val="2.146438514384143E-3"/>
              <c:y val="0.1159640810131916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9411494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3708116789908448"/>
          <c:y val="5.6227016687901026E-2"/>
          <c:w val="0.49852739343869845"/>
          <c:h val="9.776878746876573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6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1114595449236798E-2"/>
          <c:y val="4.3785909740005902E-2"/>
          <c:w val="0.89057548899487859"/>
          <c:h val="0.83891463018730816"/>
        </c:manualLayout>
      </c:layout>
      <c:scatterChart>
        <c:scatterStyle val="lineMarker"/>
        <c:varyColors val="0"/>
        <c:ser>
          <c:idx val="3"/>
          <c:order val="0"/>
          <c:tx>
            <c:strRef>
              <c:f>итоги!$B$1</c:f>
              <c:strCache>
                <c:ptCount val="1"/>
                <c:pt idx="0">
                  <c:v>CMCC-CM2-SR5_ssp8.5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trendline>
            <c:spPr>
              <a:ln w="19050" cap="rnd">
                <a:solidFill>
                  <a:srgbClr val="923249"/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3.4325396825396752E-2"/>
                  <c:y val="-0.13269367819088837"/>
                </c:manualLayout>
              </c:layout>
              <c:tx>
                <c:rich>
                  <a:bodyPr rot="0" vert="horz"/>
                  <a:lstStyle/>
                  <a:p>
                    <a:pPr>
                      <a:defRPr/>
                    </a:pPr>
                    <a:r>
                      <a:rPr lang="en-US" i="1" dirty="0"/>
                      <a:t>y</a:t>
                    </a:r>
                    <a:r>
                      <a:rPr lang="en-US" dirty="0"/>
                      <a:t> = 0,147</a:t>
                    </a:r>
                    <a:r>
                      <a:rPr lang="en-US" i="1" dirty="0"/>
                      <a:t>x</a:t>
                    </a:r>
                    <a:r>
                      <a:rPr lang="en-US" dirty="0"/>
                      <a:t> + 12,745</a:t>
                    </a: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</c:trendlineLbl>
          </c:trendline>
          <c:yVal>
            <c:numRef>
              <c:f>итоги!$C$2:$C$21</c:f>
              <c:numCache>
                <c:formatCode>General</c:formatCode>
                <c:ptCount val="20"/>
                <c:pt idx="0">
                  <c:v>13.22106584710474</c:v>
                </c:pt>
                <c:pt idx="1">
                  <c:v>13.217676583235747</c:v>
                </c:pt>
                <c:pt idx="2">
                  <c:v>13.287935360572318</c:v>
                </c:pt>
                <c:pt idx="3">
                  <c:v>13.397884348827132</c:v>
                </c:pt>
                <c:pt idx="4">
                  <c:v>13.525352555959939</c:v>
                </c:pt>
                <c:pt idx="5">
                  <c:v>13.412206934075106</c:v>
                </c:pt>
                <c:pt idx="6">
                  <c:v>13.587757017298552</c:v>
                </c:pt>
                <c:pt idx="7">
                  <c:v>13.692576726225804</c:v>
                </c:pt>
                <c:pt idx="8">
                  <c:v>13.910347476412664</c:v>
                </c:pt>
                <c:pt idx="9">
                  <c:v>14.001838075370619</c:v>
                </c:pt>
                <c:pt idx="10">
                  <c:v>14.151138279780406</c:v>
                </c:pt>
                <c:pt idx="11">
                  <c:v>14.331035255402853</c:v>
                </c:pt>
                <c:pt idx="12">
                  <c:v>14.590310055607659</c:v>
                </c:pt>
                <c:pt idx="13">
                  <c:v>14.86774955482862</c:v>
                </c:pt>
                <c:pt idx="14">
                  <c:v>15.118164941311997</c:v>
                </c:pt>
                <c:pt idx="15">
                  <c:v>15.434192587191149</c:v>
                </c:pt>
                <c:pt idx="16">
                  <c:v>15.355355536749228</c:v>
                </c:pt>
                <c:pt idx="17">
                  <c:v>15.501344494131923</c:v>
                </c:pt>
                <c:pt idx="18">
                  <c:v>15.594776004197488</c:v>
                </c:pt>
                <c:pt idx="19">
                  <c:v>15.616136825931539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633-48CB-A9C1-869C065B117C}"/>
            </c:ext>
          </c:extLst>
        </c:ser>
        <c:ser>
          <c:idx val="4"/>
          <c:order val="1"/>
          <c:tx>
            <c:strRef>
              <c:f>итоги!$D$1</c:f>
              <c:strCache>
                <c:ptCount val="1"/>
                <c:pt idx="0">
                  <c:v>CMCC-CM2-SR5_ssp2.6</c:v>
                </c:pt>
              </c:strCache>
            </c:strRef>
          </c:tx>
          <c:spPr>
            <a:ln w="19050" cap="rnd">
              <a:solidFill>
                <a:srgbClr val="13C74B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rgbClr val="13C74B"/>
              </a:solidFill>
              <a:ln w="9525">
                <a:solidFill>
                  <a:srgbClr val="13C74B"/>
                </a:solidFill>
              </a:ln>
              <a:effectLst/>
            </c:spPr>
          </c:marker>
          <c:trendline>
            <c:spPr>
              <a:ln w="19050" cap="rnd">
                <a:solidFill>
                  <a:srgbClr val="13C74B"/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3.4325396825396752E-2"/>
                  <c:y val="0.17168031148424329"/>
                </c:manualLayout>
              </c:layout>
              <c:tx>
                <c:rich>
                  <a:bodyPr rot="0" vert="horz"/>
                  <a:lstStyle/>
                  <a:p>
                    <a:pPr>
                      <a:defRPr/>
                    </a:pPr>
                    <a:r>
                      <a:rPr lang="en-US" i="1" dirty="0"/>
                      <a:t>y</a:t>
                    </a:r>
                    <a:r>
                      <a:rPr lang="en-US" dirty="0"/>
                      <a:t> = 0,076</a:t>
                    </a:r>
                    <a:r>
                      <a:rPr lang="en-US" i="1" dirty="0"/>
                      <a:t>x</a:t>
                    </a:r>
                    <a:r>
                      <a:rPr lang="en-US" dirty="0"/>
                      <a:t> + 13,429</a:t>
                    </a: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</c:trendlineLbl>
          </c:trendline>
          <c:yVal>
            <c:numRef>
              <c:f>итоги!$E$2:$E$21</c:f>
              <c:numCache>
                <c:formatCode>General</c:formatCode>
                <c:ptCount val="20"/>
                <c:pt idx="0">
                  <c:v>13.219446419354506</c:v>
                </c:pt>
                <c:pt idx="1">
                  <c:v>13.459706025882978</c:v>
                </c:pt>
                <c:pt idx="2">
                  <c:v>13.427309639848623</c:v>
                </c:pt>
                <c:pt idx="3">
                  <c:v>13.595226275314184</c:v>
                </c:pt>
                <c:pt idx="4">
                  <c:v>13.72189052654198</c:v>
                </c:pt>
                <c:pt idx="5">
                  <c:v>13.977852098174004</c:v>
                </c:pt>
                <c:pt idx="6">
                  <c:v>14.098949092839145</c:v>
                </c:pt>
                <c:pt idx="7">
                  <c:v>14.205902670747722</c:v>
                </c:pt>
                <c:pt idx="8">
                  <c:v>14.267146310411732</c:v>
                </c:pt>
                <c:pt idx="9">
                  <c:v>14.462166272858124</c:v>
                </c:pt>
                <c:pt idx="10">
                  <c:v>14.60666948368789</c:v>
                </c:pt>
                <c:pt idx="11">
                  <c:v>14.534793181811116</c:v>
                </c:pt>
                <c:pt idx="12">
                  <c:v>14.595430083219057</c:v>
                </c:pt>
                <c:pt idx="13">
                  <c:v>14.616488568841715</c:v>
                </c:pt>
                <c:pt idx="14">
                  <c:v>14.538149065163879</c:v>
                </c:pt>
                <c:pt idx="15">
                  <c:v>14.719747122336848</c:v>
                </c:pt>
                <c:pt idx="16">
                  <c:v>14.672165192013939</c:v>
                </c:pt>
                <c:pt idx="17">
                  <c:v>14.596160546340812</c:v>
                </c:pt>
                <c:pt idx="18">
                  <c:v>14.632962472272188</c:v>
                </c:pt>
                <c:pt idx="19">
                  <c:v>14.668699562557629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4633-48CB-A9C1-869C065B117C}"/>
            </c:ext>
          </c:extLst>
        </c:ser>
        <c:ser>
          <c:idx val="0"/>
          <c:order val="2"/>
          <c:tx>
            <c:strRef>
              <c:f>итоги!$F$1</c:f>
              <c:strCache>
                <c:ptCount val="1"/>
                <c:pt idx="0">
                  <c:v>ssp8.5_н.граница</c:v>
                </c:pt>
              </c:strCache>
            </c:strRef>
          </c:tx>
          <c:spPr>
            <a:ln w="19050" cap="rnd">
              <a:solidFill>
                <a:srgbClr val="7A0000"/>
              </a:solidFill>
              <a:round/>
            </a:ln>
            <a:effectLst/>
          </c:spPr>
          <c:marker>
            <c:symbol val="none"/>
          </c:marker>
          <c:yVal>
            <c:numRef>
              <c:f>итоги!$F$2:$F$21</c:f>
              <c:numCache>
                <c:formatCode>General</c:formatCode>
                <c:ptCount val="20"/>
                <c:pt idx="0">
                  <c:v>12.28251706458142</c:v>
                </c:pt>
                <c:pt idx="1">
                  <c:v>12.264321610203835</c:v>
                </c:pt>
                <c:pt idx="2">
                  <c:v>12.318967641225925</c:v>
                </c:pt>
                <c:pt idx="3">
                  <c:v>12.412535665990379</c:v>
                </c:pt>
                <c:pt idx="4">
                  <c:v>12.522892351511446</c:v>
                </c:pt>
                <c:pt idx="5">
                  <c:v>12.391941407195098</c:v>
                </c:pt>
                <c:pt idx="6">
                  <c:v>12.549028044814083</c:v>
                </c:pt>
                <c:pt idx="7">
                  <c:v>12.634760645652445</c:v>
                </c:pt>
                <c:pt idx="8">
                  <c:v>12.832853768095751</c:v>
                </c:pt>
                <c:pt idx="9">
                  <c:v>12.904107975706976</c:v>
                </c:pt>
                <c:pt idx="10">
                  <c:v>13.032643353079964</c:v>
                </c:pt>
                <c:pt idx="11">
                  <c:v>13.191275947696269</c:v>
                </c:pt>
                <c:pt idx="12">
                  <c:v>13.428814249737096</c:v>
                </c:pt>
                <c:pt idx="13">
                  <c:v>13.684071142544182</c:v>
                </c:pt>
                <c:pt idx="14">
                  <c:v>13.911882424874262</c:v>
                </c:pt>
                <c:pt idx="15">
                  <c:v>14.204907720156379</c:v>
                </c:pt>
                <c:pt idx="16">
                  <c:v>14.102692011184574</c:v>
                </c:pt>
                <c:pt idx="17">
                  <c:v>14.224946679443482</c:v>
                </c:pt>
                <c:pt idx="18">
                  <c:v>14.294307741030362</c:v>
                </c:pt>
                <c:pt idx="19">
                  <c:v>14.291280277179801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4633-48CB-A9C1-869C065B117C}"/>
            </c:ext>
          </c:extLst>
        </c:ser>
        <c:ser>
          <c:idx val="1"/>
          <c:order val="3"/>
          <c:tx>
            <c:strRef>
              <c:f>итоги!$G$1</c:f>
              <c:strCache>
                <c:ptCount val="1"/>
                <c:pt idx="0">
                  <c:v>ssp8.5_в.граница</c:v>
                </c:pt>
              </c:strCache>
            </c:strRef>
          </c:tx>
          <c:spPr>
            <a:ln w="19050" cap="rnd">
              <a:solidFill>
                <a:srgbClr val="7A0000"/>
              </a:solidFill>
              <a:round/>
            </a:ln>
            <a:effectLst/>
          </c:spPr>
          <c:marker>
            <c:symbol val="none"/>
          </c:marker>
          <c:yVal>
            <c:numRef>
              <c:f>итоги!$G$2:$G$21</c:f>
              <c:numCache>
                <c:formatCode>General</c:formatCode>
                <c:ptCount val="20"/>
                <c:pt idx="0">
                  <c:v>14.159614629628075</c:v>
                </c:pt>
                <c:pt idx="1">
                  <c:v>14.171031556267659</c:v>
                </c:pt>
                <c:pt idx="2">
                  <c:v>14.256903079918724</c:v>
                </c:pt>
                <c:pt idx="3">
                  <c:v>14.38323303166387</c:v>
                </c:pt>
                <c:pt idx="4">
                  <c:v>14.527812760408413</c:v>
                </c:pt>
                <c:pt idx="5">
                  <c:v>14.432472460955113</c:v>
                </c:pt>
                <c:pt idx="6">
                  <c:v>14.626485989783021</c:v>
                </c:pt>
                <c:pt idx="7">
                  <c:v>14.75039280679915</c:v>
                </c:pt>
                <c:pt idx="8">
                  <c:v>14.987841184729568</c:v>
                </c:pt>
                <c:pt idx="9">
                  <c:v>15.099568175034264</c:v>
                </c:pt>
                <c:pt idx="10">
                  <c:v>15.269633206480849</c:v>
                </c:pt>
                <c:pt idx="11">
                  <c:v>15.470794563109424</c:v>
                </c:pt>
                <c:pt idx="12">
                  <c:v>15.751805861478223</c:v>
                </c:pt>
                <c:pt idx="13">
                  <c:v>16.051427967113</c:v>
                </c:pt>
                <c:pt idx="14">
                  <c:v>16.324447457749752</c:v>
                </c:pt>
                <c:pt idx="15">
                  <c:v>16.663477454225923</c:v>
                </c:pt>
                <c:pt idx="16">
                  <c:v>16.608019062313829</c:v>
                </c:pt>
                <c:pt idx="17">
                  <c:v>16.777742308820333</c:v>
                </c:pt>
                <c:pt idx="18">
                  <c:v>16.895244267364589</c:v>
                </c:pt>
                <c:pt idx="19">
                  <c:v>16.940993374683259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4633-48CB-A9C1-869C065B117C}"/>
            </c:ext>
          </c:extLst>
        </c:ser>
        <c:ser>
          <c:idx val="2"/>
          <c:order val="4"/>
          <c:tx>
            <c:strRef>
              <c:f>итоги!$H$1</c:f>
              <c:strCache>
                <c:ptCount val="1"/>
                <c:pt idx="0">
                  <c:v>ssp2.6_н.граница</c:v>
                </c:pt>
              </c:strCache>
            </c:strRef>
          </c:tx>
          <c:spPr>
            <a:ln w="19050" cap="rnd">
              <a:solidFill>
                <a:srgbClr val="0D8933"/>
              </a:solidFill>
              <a:round/>
            </a:ln>
            <a:effectLst/>
          </c:spPr>
          <c:marker>
            <c:symbol val="none"/>
          </c:marker>
          <c:yVal>
            <c:numRef>
              <c:f>итоги!$H$2:$H$21</c:f>
              <c:numCache>
                <c:formatCode>General</c:formatCode>
                <c:ptCount val="20"/>
                <c:pt idx="0">
                  <c:v>12.280897636831185</c:v>
                </c:pt>
                <c:pt idx="1">
                  <c:v>12.50635105285105</c:v>
                </c:pt>
                <c:pt idx="2">
                  <c:v>12.458341920502214</c:v>
                </c:pt>
                <c:pt idx="3">
                  <c:v>12.60987759247744</c:v>
                </c:pt>
                <c:pt idx="4">
                  <c:v>12.719430322093496</c:v>
                </c:pt>
                <c:pt idx="5">
                  <c:v>12.957586571294014</c:v>
                </c:pt>
                <c:pt idx="6">
                  <c:v>13.060220120354677</c:v>
                </c:pt>
                <c:pt idx="7">
                  <c:v>13.148086590174369</c:v>
                </c:pt>
                <c:pt idx="8">
                  <c:v>13.189652602094821</c:v>
                </c:pt>
                <c:pt idx="9">
                  <c:v>13.364436173194475</c:v>
                </c:pt>
                <c:pt idx="10">
                  <c:v>13.488174556987452</c:v>
                </c:pt>
                <c:pt idx="11">
                  <c:v>13.395033874104579</c:v>
                </c:pt>
                <c:pt idx="12">
                  <c:v>13.433934277348499</c:v>
                </c:pt>
                <c:pt idx="13">
                  <c:v>13.432810156557306</c:v>
                </c:pt>
                <c:pt idx="14">
                  <c:v>13.331866548726151</c:v>
                </c:pt>
                <c:pt idx="15">
                  <c:v>13.490462255302104</c:v>
                </c:pt>
                <c:pt idx="16">
                  <c:v>13.419501666449309</c:v>
                </c:pt>
                <c:pt idx="17">
                  <c:v>13.31976273165237</c:v>
                </c:pt>
                <c:pt idx="18">
                  <c:v>13.332494209105111</c:v>
                </c:pt>
                <c:pt idx="19">
                  <c:v>13.3438430138059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4633-48CB-A9C1-869C065B117C}"/>
            </c:ext>
          </c:extLst>
        </c:ser>
        <c:ser>
          <c:idx val="5"/>
          <c:order val="5"/>
          <c:tx>
            <c:strRef>
              <c:f>итоги!$I$1</c:f>
              <c:strCache>
                <c:ptCount val="1"/>
                <c:pt idx="0">
                  <c:v>ssp2.6_в.граница</c:v>
                </c:pt>
              </c:strCache>
            </c:strRef>
          </c:tx>
          <c:spPr>
            <a:ln w="19050" cap="rnd">
              <a:solidFill>
                <a:srgbClr val="0D8933"/>
              </a:solidFill>
              <a:round/>
            </a:ln>
            <a:effectLst/>
          </c:spPr>
          <c:marker>
            <c:symbol val="none"/>
          </c:marker>
          <c:yVal>
            <c:numRef>
              <c:f>итоги!$I$2:$I$21</c:f>
              <c:numCache>
                <c:formatCode>General</c:formatCode>
                <c:ptCount val="20"/>
                <c:pt idx="0">
                  <c:v>14.157995201877828</c:v>
                </c:pt>
                <c:pt idx="1">
                  <c:v>14.413060998914865</c:v>
                </c:pt>
                <c:pt idx="2">
                  <c:v>14.396277359195016</c:v>
                </c:pt>
                <c:pt idx="3">
                  <c:v>14.580574958150937</c:v>
                </c:pt>
                <c:pt idx="4">
                  <c:v>14.724350730990446</c:v>
                </c:pt>
                <c:pt idx="5">
                  <c:v>14.998117625054</c:v>
                </c:pt>
                <c:pt idx="6">
                  <c:v>15.137678065323596</c:v>
                </c:pt>
                <c:pt idx="7">
                  <c:v>15.263718751321058</c:v>
                </c:pt>
                <c:pt idx="8">
                  <c:v>15.344640018728658</c:v>
                </c:pt>
                <c:pt idx="9">
                  <c:v>15.559896372521765</c:v>
                </c:pt>
                <c:pt idx="10">
                  <c:v>15.725164410388334</c:v>
                </c:pt>
                <c:pt idx="11">
                  <c:v>15.6745524895177</c:v>
                </c:pt>
                <c:pt idx="12">
                  <c:v>15.756925889089619</c:v>
                </c:pt>
                <c:pt idx="13">
                  <c:v>15.800166981126107</c:v>
                </c:pt>
                <c:pt idx="14">
                  <c:v>15.744431581601633</c:v>
                </c:pt>
                <c:pt idx="15">
                  <c:v>15.949031989371623</c:v>
                </c:pt>
                <c:pt idx="16">
                  <c:v>15.924828717578565</c:v>
                </c:pt>
                <c:pt idx="17">
                  <c:v>15.872558361029268</c:v>
                </c:pt>
                <c:pt idx="18">
                  <c:v>15.933430735439316</c:v>
                </c:pt>
                <c:pt idx="19">
                  <c:v>15.993556111309378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4633-48CB-A9C1-869C065B11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6153728"/>
        <c:axId val="137863936"/>
      </c:scatterChart>
      <c:valAx>
        <c:axId val="136153728"/>
        <c:scaling>
          <c:orientation val="minMax"/>
          <c:max val="20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ru-RU" b="0"/>
                  <a:t>номер периода (по данным 2022-2050 гг.)</a:t>
                </a:r>
              </a:p>
            </c:rich>
          </c:tx>
          <c:layout>
            <c:manualLayout>
              <c:xMode val="edge"/>
              <c:yMode val="edge"/>
              <c:x val="0.34630398766974207"/>
              <c:y val="0.9511331360252866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37863936"/>
        <c:crosses val="autoZero"/>
        <c:crossBetween val="midCat"/>
        <c:majorUnit val="2"/>
      </c:valAx>
      <c:valAx>
        <c:axId val="137863936"/>
        <c:scaling>
          <c:orientation val="minMax"/>
          <c:max val="2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3615372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8.9737655610991826E-2"/>
          <c:y val="4.5514300444498577E-2"/>
          <c:w val="0.66153983330905186"/>
          <c:h val="0.106301527457240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6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1E302-6CB7-41E0-BB55-7616857411C2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C7EEA-1391-4113-BEAA-F99C7A1AFD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704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1E302-6CB7-41E0-BB55-7616857411C2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C7EEA-1391-4113-BEAA-F99C7A1AFD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450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1E302-6CB7-41E0-BB55-7616857411C2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C7EEA-1391-4113-BEAA-F99C7A1AFD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313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1E302-6CB7-41E0-BB55-7616857411C2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C7EEA-1391-4113-BEAA-F99C7A1AFD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282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1E302-6CB7-41E0-BB55-7616857411C2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C7EEA-1391-4113-BEAA-F99C7A1AFD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034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1E302-6CB7-41E0-BB55-7616857411C2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C7EEA-1391-4113-BEAA-F99C7A1AFD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299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1E302-6CB7-41E0-BB55-7616857411C2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C7EEA-1391-4113-BEAA-F99C7A1AFD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791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1E302-6CB7-41E0-BB55-7616857411C2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C7EEA-1391-4113-BEAA-F99C7A1AFD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800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1E302-6CB7-41E0-BB55-7616857411C2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C7EEA-1391-4113-BEAA-F99C7A1AFD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686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1E302-6CB7-41E0-BB55-7616857411C2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C7EEA-1391-4113-BEAA-F99C7A1AFD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612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1E302-6CB7-41E0-BB55-7616857411C2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C7EEA-1391-4113-BEAA-F99C7A1AFD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747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1E302-6CB7-41E0-BB55-7616857411C2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C7EEA-1391-4113-BEAA-F99C7A1AFD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846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9.emf"/><Relationship Id="rId17" Type="http://schemas.openxmlformats.org/officeDocument/2006/relationships/chart" Target="../charts/chart2.xml"/><Relationship Id="rId2" Type="http://schemas.openxmlformats.org/officeDocument/2006/relationships/image" Target="../media/image1.png"/><Relationship Id="rId16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11" Type="http://schemas.openxmlformats.org/officeDocument/2006/relationships/image" Target="../media/image8.jpe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7.jpeg"/><Relationship Id="rId19" Type="http://schemas.openxmlformats.org/officeDocument/2006/relationships/image" Target="../media/image14.png"/><Relationship Id="rId4" Type="http://schemas.openxmlformats.org/officeDocument/2006/relationships/hyperlink" Target="https://esgf-index1.ceda.ac.uk/projects/cmip6-ceda/):" TargetMode="External"/><Relationship Id="rId9" Type="http://schemas.openxmlformats.org/officeDocument/2006/relationships/image" Target="../media/image6.jpe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BB25613B-686D-4943-9B3F-186204150B1B}"/>
              </a:ext>
            </a:extLst>
          </p:cNvPr>
          <p:cNvSpPr/>
          <p:nvPr/>
        </p:nvSpPr>
        <p:spPr>
          <a:xfrm>
            <a:off x="23409373" y="10509551"/>
            <a:ext cx="5882454" cy="1441686"/>
          </a:xfrm>
          <a:prstGeom prst="rect">
            <a:avLst/>
          </a:prstGeom>
          <a:solidFill>
            <a:srgbClr val="CFF1DA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786108" y="5245126"/>
            <a:ext cx="14057675" cy="9236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последние десятилетия пристальное внимание исследователей – климатологов и экологов – приковано к Арктике, так как изменение климата в регионах Арктики наиболее выражено по сравнению с другими территориями РФ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[1]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По данным наблюдательной сети Росгидромета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[2]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последние годы в Арктической зоне России отмечается скорость роста среднегодовой температуры с опережением глобального уровня потепления, которому сопутствует целый ряд экологических, медицинских и экономических проблем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[3; 4]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В связи с этим возрастает актуальность развития методологии осуществления прогностической оценки изменений параметров арктических климатических областей ЕТР.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Третьем отчете МГЭИК утверждалось, что моделирование климата является корректным лишь для достаточно крупных пространственных (вплоть до "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субконтинентального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") масштабов. Однако к настоящему времени глобальные климатические модели характеризуются в среднем более высоким пространственным разрешением и рядом усовершенствований в описании современного климата. Это позволяет проводить оценку воспроизводимости региональных характеристик климатических параметров глобальными климатическими моделями и давать их прогнозные оценки для регионов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[1]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224E2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данной работы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сделать региональный прогноз для Арктической части ЕТР по температуре приземного воздуха на ближайшие три десятилетия в условиях позитивного и негативного сценариев, а также на материале модельных популяций сосны обыкновенной апробировать количественную оценку воздействия рассматриваемых температур на линейные приросты указанной породы в различных биотопах.</a:t>
            </a:r>
          </a:p>
          <a:p>
            <a:pPr algn="just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Второй оценочный доклад Росгидромета об изменении климата и последствиях на территории Российской Федерации. 2014. – М., Росгидромет. </a:t>
            </a:r>
            <a:endParaRPr lang="ru-RU" sz="16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Обзор состояния и загрязнения окружающей среды в Российской Федерации за 2015 год / Федеральная служба России по гидрометеорологии и мониторингу окружающей среды – 2004. – 226 стр.</a:t>
            </a:r>
          </a:p>
          <a:p>
            <a:pPr algn="just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Пчелкин А. В. Базовые показатели лихеномониторинга на территории Государственного комплексного природного заказника «Полярный круг» // Проблемы экологического мониторинга и моделирования экосистем. — 2021. — Т. 32, № 1-2. — С. 71–84. DOI: 10.21513/0207-2564-2021-1-2-71-83.</a:t>
            </a:r>
          </a:p>
          <a:p>
            <a:pPr algn="just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Ревич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Б.А. и др. 2008. Влияние глобальных климатических изменений на здоровье населения Российской Арктики. – М., Представительство ООН в РФ, 28 с.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745708" y="1"/>
            <a:ext cx="522514" cy="42810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08" y="360948"/>
            <a:ext cx="6270314" cy="339290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86108" y="4596910"/>
            <a:ext cx="23516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004D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86108" y="14484093"/>
            <a:ext cx="32355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004D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Методология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5465823" y="34992923"/>
            <a:ext cx="30024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004D86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</a:p>
        </p:txBody>
      </p:sp>
      <p:grpSp>
        <p:nvGrpSpPr>
          <p:cNvPr id="115" name="Группа 114"/>
          <p:cNvGrpSpPr/>
          <p:nvPr/>
        </p:nvGrpSpPr>
        <p:grpSpPr>
          <a:xfrm>
            <a:off x="15256042" y="279310"/>
            <a:ext cx="13921588" cy="4345282"/>
            <a:chOff x="14389310" y="279310"/>
            <a:chExt cx="15237183" cy="4345282"/>
          </a:xfrm>
        </p:grpSpPr>
        <p:sp>
          <p:nvSpPr>
            <p:cNvPr id="8" name="TextBox 7"/>
            <p:cNvSpPr txBox="1"/>
            <p:nvPr/>
          </p:nvSpPr>
          <p:spPr>
            <a:xfrm>
              <a:off x="15414265" y="4162927"/>
              <a:ext cx="141466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2400" b="1" i="1" dirty="0">
                  <a:solidFill>
                    <a:srgbClr val="224E2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ФГБУ «Институт глобального климата и экологии имени академика Ю. А. Израэля»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4389310" y="279310"/>
              <a:ext cx="15237183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5000" b="1" dirty="0">
                  <a:solidFill>
                    <a:srgbClr val="004D8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Прогноз отклика линейных приростов сосны обыкновенной Печоро-Илычского заповедника на изменение температуры приземного воздуха в Российской Арктике</a:t>
              </a:r>
              <a:endParaRPr lang="ru-RU" sz="5000" dirty="0">
                <a:solidFill>
                  <a:srgbClr val="004D8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2053416" y="3541646"/>
              <a:ext cx="75339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3600" b="1" i="1" dirty="0">
                  <a:solidFill>
                    <a:srgbClr val="244C3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Кухта А.Е., Максимова О.В.</a:t>
              </a: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639617" y="29008829"/>
            <a:ext cx="28513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4000" b="1" dirty="0">
                <a:solidFill>
                  <a:srgbClr val="004D86"/>
                </a:solidFill>
                <a:latin typeface="Times New Roman" pitchFamily="18" charset="0"/>
                <a:cs typeface="Times New Roman" pitchFamily="18" charset="0"/>
              </a:rPr>
              <a:t>Результаты</a:t>
            </a: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4048125"/>
            <a:ext cx="302752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2" name="Группа 111"/>
          <p:cNvGrpSpPr/>
          <p:nvPr/>
        </p:nvGrpSpPr>
        <p:grpSpPr>
          <a:xfrm>
            <a:off x="752825" y="15246697"/>
            <a:ext cx="14073717" cy="13572945"/>
            <a:chOff x="731007" y="17134438"/>
            <a:chExt cx="14073717" cy="92252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747049" y="17134438"/>
                  <a:ext cx="14057675" cy="92252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ru-RU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Для анализа отклика древостоев сосны на изменения климатических параметров были использованы результаты измерений линейных приростов (т.е. годичных приростов междоузлий) сосны обыкновенной </a:t>
                  </a:r>
                  <a:r>
                    <a:rPr lang="ru-RU" sz="2400" i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Pinus</a:t>
                  </a:r>
                  <a:r>
                    <a:rPr lang="ru-RU" sz="24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ru-RU" sz="2400" i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sylvestris</a:t>
                  </a:r>
                  <a:r>
                    <a:rPr lang="ru-RU" sz="24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L</a:t>
                  </a:r>
                  <a:r>
                    <a:rPr lang="ru-RU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., 1753 (класс </a:t>
                  </a:r>
                  <a:r>
                    <a:rPr lang="ru-RU" sz="2400" i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Pinopsida</a:t>
                  </a:r>
                  <a:r>
                    <a:rPr lang="ru-RU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порядок </a:t>
                  </a:r>
                  <a:r>
                    <a:rPr lang="ru-RU" sz="2400" i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Pinales</a:t>
                  </a:r>
                  <a:r>
                    <a:rPr lang="ru-RU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семейство </a:t>
                  </a:r>
                  <a:r>
                    <a:rPr lang="ru-RU" sz="2400" i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Pinaceae</a:t>
                  </a:r>
                  <a:r>
                    <a:rPr lang="ru-RU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  (</a:t>
                  </a:r>
                  <a:r>
                    <a:rPr lang="ru-RU" sz="24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Плантариум</a:t>
                  </a:r>
                  <a:r>
                    <a:rPr lang="ru-RU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 открытый онлайн атлас-определитель растений и лишайников России и сопредельных стран, 2007-2020). Измерения линейных приростов проводились в 2002 г. на материале подроста, молодняка и приспевающих деревьев по методике, представленной в </a:t>
                  </a:r>
                  <a:r>
                    <a: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[</a:t>
                  </a:r>
                  <a:r>
                    <a:rPr lang="ru-RU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</a:t>
                  </a:r>
                  <a:r>
                    <a: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]</a:t>
                  </a:r>
                  <a:r>
                    <a:rPr lang="ru-RU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Пробные площади, каждая радиусом по 10 м, были заложены маршрутным методом в свежих (22 пробные площади), сухих (20 пробных площадей) и влажных (8 пробных площадей) местообитаниях (всего 50 пробных площадей). На каждой пробной площади случайным образом выбиралось и измерялось по 5 деревьев. У отобранных экземпляров определялись размеры междоузлия стволика/ствола, начиная с верхнего и до последнего четко различимого над корневой шейкой. В результате этих измерений был получен архив за период 1982-2002 гг. Ряды приростов индексировались, т.е. из них удалялась возрастная компонента. </a:t>
                  </a:r>
                </a:p>
                <a:p>
                  <a:pPr algn="just"/>
                  <a:r>
                    <a:rPr lang="ru-RU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Для оценки связи между медианами индексов линейных приростов междоузлий сосны и температурами использовались коэффициенты корреляции Пирсона (</a:t>
                  </a:r>
                  <a:r>
                    <a:rPr lang="ru-RU" sz="24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</a:t>
                  </a:r>
                  <a:r>
                    <a:rPr lang="ru-RU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 с оценкой значимости по критерию Стьюдента на уровне </a:t>
                  </a:r>
                  <a:r>
                    <a:rPr lang="ru-RU" sz="24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α</a:t>
                  </a:r>
                  <a:r>
                    <a:rPr lang="ru-RU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0,1. Для реализации корреляционно-регрессионного анализа временных рядов и статистического оценивания использовался программный модуль </a:t>
                  </a:r>
                  <a:r>
                    <a:rPr lang="ru-RU" sz="24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Statistica</a:t>
                  </a:r>
                  <a:r>
                    <a:rPr lang="ru-RU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15  и пакет </a:t>
                  </a:r>
                  <a:r>
                    <a:rPr lang="ru-RU" sz="2400" i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Excel</a:t>
                  </a:r>
                  <a:r>
                    <a:rPr lang="ru-RU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2016. </a:t>
                  </a:r>
                </a:p>
                <a:p>
                  <a:pPr algn="just">
                    <a:spcAft>
                      <a:spcPts val="0"/>
                    </a:spcAft>
                  </a:pPr>
                  <a:r>
                    <a:rPr lang="ru-RU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С целью прогноза будущих изменений климата и его чувствительности при различных внешних изменениях окружающей среды первоначально решалась задача верификации глобальных климатических моделей на историческом периоде, и выбор моделей, наиболее точно воспроизводящих климат в Арктическом регионе. Для верификации рассматривались глобальные климатические модели, принявшие участие в 6-й фазе международного проекта сравнения объединенных моделей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 i="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CMIP</m:t>
                          </m:r>
                          <m:r>
                            <a:rPr lang="ru-RU" sz="240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6</m:t>
                          </m:r>
                        </m:e>
                        <m:sup>
                          <m:r>
                            <a:rPr lang="ru-RU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a14:m>
                  <a:r>
                    <a:rPr lang="ru-RU" sz="2400" dirty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.</a:t>
                  </a:r>
                  <a:r>
                    <a:rPr lang="ru-RU" sz="3600" dirty="0"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</a:t>
                  </a:r>
                  <a:r>
                    <a:rPr lang="ru-RU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Сравнение проводилось с данными реанализа ERA5 </a:t>
                  </a:r>
                </a:p>
                <a:p>
                  <a:pPr algn="just"/>
                  <a:r>
                    <a:rPr lang="ru-RU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по многолетней среднесезонной (июль-сентябрь) </a:t>
                  </a:r>
                </a:p>
                <a:p>
                  <a:pPr algn="just"/>
                  <a:r>
                    <a:rPr lang="ru-RU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температуре приземного воздуха по главному члену </a:t>
                  </a:r>
                </a:p>
                <a:p>
                  <a:pPr algn="just"/>
                  <a:r>
                    <a:rPr lang="ru-RU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ансамбля r1i1p1. Для сравнения был выбран период </a:t>
                  </a:r>
                </a:p>
                <a:p>
                  <a:pPr algn="just"/>
                  <a:r>
                    <a:rPr lang="ru-RU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с 1986 по 2018 гг., так как для этого периода имеются </a:t>
                  </a:r>
                </a:p>
                <a:p>
                  <a:pPr algn="just"/>
                  <a:r>
                    <a:rPr lang="ru-RU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сопоставимые ряды данных реанализа, заповедника и </a:t>
                  </a:r>
                </a:p>
                <a:p>
                  <a:pPr algn="just"/>
                  <a:r>
                    <a:rPr lang="ru-RU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модельных экспериментов. </a:t>
                  </a:r>
                </a:p>
                <a:p>
                  <a:pPr algn="just"/>
                  <a:r>
                    <a:rPr lang="ru-RU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Использовалось два сценария прогнозирования климата: </a:t>
                  </a:r>
                </a:p>
                <a:p>
                  <a:pPr algn="just"/>
                  <a:r>
                    <a:rPr lang="ru-RU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сценарий высоких выбросов SSP8.5 и низких SSP2.6. </a:t>
                  </a:r>
                </a:p>
                <a:p>
                  <a:pPr algn="just"/>
                  <a:r>
                    <a:rPr lang="ru-RU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Часть территории Арктического региона в исследовании </a:t>
                  </a:r>
                </a:p>
                <a:p>
                  <a:pPr algn="just"/>
                  <a:r>
                    <a:rPr lang="ru-RU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представлена соседствующими территориями: </a:t>
                  </a:r>
                </a:p>
                <a:p>
                  <a:pPr algn="just"/>
                  <a:r>
                    <a:rPr lang="ru-RU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Архангельская область, Ненецкий АО и республика Коми.</a:t>
                  </a:r>
                </a:p>
                <a:p>
                  <a:pPr algn="just"/>
                  <a:endPara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just"/>
                  <a:endPara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7049" y="17134438"/>
                  <a:ext cx="14057675" cy="9225228"/>
                </a:xfrm>
                <a:prstGeom prst="rect">
                  <a:avLst/>
                </a:prstGeom>
                <a:blipFill>
                  <a:blip r:embed="rId3" cstate="print"/>
                  <a:stretch>
                    <a:fillRect l="-650" t="-359" r="-130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731007" y="25568567"/>
                  <a:ext cx="14073717" cy="7321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ru-RU" sz="16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Литература:</a:t>
                  </a:r>
                </a:p>
                <a:p>
                  <a:pPr algn="just"/>
                  <a:r>
                    <a:rPr lang="ru-RU" sz="16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5.</a:t>
                  </a:r>
                  <a:r>
                    <a:rPr lang="en-US" sz="16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1600" i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Chernogaeva</a:t>
                  </a:r>
                  <a:r>
                    <a:rPr lang="en-US" sz="16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G.M., </a:t>
                  </a:r>
                  <a:r>
                    <a:rPr lang="en-US" sz="1600" i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Kuhta</a:t>
                  </a:r>
                  <a:r>
                    <a:rPr lang="en-US" sz="16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A.E. 2018. The Response of Boreal Forest Stands to Recent Climate Change in the North of the European Part of Russia // Russian Meteorology and Hydrology, </a:t>
                  </a:r>
                  <a:r>
                    <a:rPr lang="ru-RU" sz="16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издательство</a:t>
                  </a:r>
                  <a:r>
                    <a:rPr lang="en-US" sz="16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Allerton Press Inc.(</a:t>
                  </a:r>
                  <a:r>
                    <a:rPr lang="en-US" sz="1600" i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UnitedStates</a:t>
                  </a:r>
                  <a:r>
                    <a:rPr lang="en-US" sz="16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), </a:t>
                  </a:r>
                  <a:r>
                    <a:rPr lang="ru-RU" sz="16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том 43, № 6, с. 418-424.</a:t>
                  </a:r>
                </a:p>
                <a:p>
                  <a:pPr algn="just"/>
                  <a14:m>
                    <m:oMath xmlns:m="http://schemas.openxmlformats.org/officeDocument/2006/math">
                      <m:sSup>
                        <m:sSupPr>
                          <m:ctrlPr>
                            <a:rPr lang="ru-RU" sz="16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16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ru-RU" sz="16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a14:m>
                  <a:r>
                    <a:rPr lang="ru-RU" sz="16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ru-RU" sz="1600" i="1" dirty="0">
                      <a:latin typeface="Times New Roman" panose="02020603050405020304" pitchFamily="18" charset="0"/>
                      <a:cs typeface="Times New Roman" panose="02020603050405020304" pitchFamily="18" charset="0"/>
                      <a:hlinkClick r:id="rId4"/>
                    </a:rPr>
                    <a:t>https://esgf-index1.ceda.ac.uk/projects/cmip6-ceda/ </a:t>
                  </a:r>
                  <a:r>
                    <a:rPr lang="ru-RU" sz="16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(дата обращения 03.06.2021)</a:t>
                  </a:r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1007" y="25568567"/>
                  <a:ext cx="14073717" cy="732161"/>
                </a:xfrm>
                <a:prstGeom prst="rect">
                  <a:avLst/>
                </a:prstGeom>
                <a:blipFill>
                  <a:blip r:embed="rId5" cstate="print"/>
                  <a:stretch>
                    <a:fillRect l="-217" t="-1705" r="-606" b="-681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8" name="TextBox 107"/>
          <p:cNvSpPr txBox="1"/>
          <p:nvPr/>
        </p:nvSpPr>
        <p:spPr>
          <a:xfrm>
            <a:off x="16646224" y="6005847"/>
            <a:ext cx="1249569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400" dirty="0"/>
          </a:p>
          <a:p>
            <a:pPr algn="just"/>
            <a:endParaRPr lang="ru-RU" sz="2400" dirty="0"/>
          </a:p>
          <a:p>
            <a:pPr algn="just"/>
            <a:endParaRPr lang="ru-RU" sz="2400" dirty="0"/>
          </a:p>
          <a:p>
            <a:pPr algn="just"/>
            <a:endParaRPr lang="ru-RU" sz="2400" dirty="0"/>
          </a:p>
          <a:p>
            <a:pPr algn="just"/>
            <a:endParaRPr lang="ru-RU" sz="2400" dirty="0"/>
          </a:p>
          <a:p>
            <a:pPr algn="just"/>
            <a:endParaRPr lang="ru-RU" sz="2400" dirty="0"/>
          </a:p>
          <a:p>
            <a:pPr algn="just"/>
            <a:endParaRPr lang="ru-RU" sz="2400" dirty="0"/>
          </a:p>
          <a:p>
            <a:pPr algn="just"/>
            <a:endParaRPr lang="ru-RU" sz="2400" dirty="0"/>
          </a:p>
          <a:p>
            <a:pPr algn="just"/>
            <a:endParaRPr lang="ru-RU" sz="2400" dirty="0"/>
          </a:p>
          <a:p>
            <a:pPr algn="just"/>
            <a:endParaRPr lang="ru-RU" sz="2400" dirty="0"/>
          </a:p>
          <a:p>
            <a:pPr algn="just"/>
            <a:endParaRPr lang="ru-RU" sz="2400" dirty="0"/>
          </a:p>
          <a:p>
            <a:pPr algn="just"/>
            <a:endParaRPr lang="ru-RU" sz="2400" dirty="0"/>
          </a:p>
          <a:p>
            <a:pPr algn="just"/>
            <a:endParaRPr lang="ru-RU" sz="1600" dirty="0"/>
          </a:p>
          <a:p>
            <a:pPr algn="just"/>
            <a:r>
              <a:rPr lang="ru-RU" sz="1600" dirty="0"/>
              <a:t>.</a:t>
            </a:r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auto">
          <a:xfrm>
            <a:off x="0" y="0"/>
            <a:ext cx="302752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9" name="Rectangle 35"/>
          <p:cNvSpPr>
            <a:spLocks noChangeArrowheads="1"/>
          </p:cNvSpPr>
          <p:nvPr/>
        </p:nvSpPr>
        <p:spPr bwMode="auto">
          <a:xfrm>
            <a:off x="0" y="0"/>
            <a:ext cx="302752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61" name="Rectangle 37"/>
          <p:cNvSpPr>
            <a:spLocks noChangeArrowheads="1"/>
          </p:cNvSpPr>
          <p:nvPr/>
        </p:nvSpPr>
        <p:spPr bwMode="auto">
          <a:xfrm>
            <a:off x="0" y="0"/>
            <a:ext cx="302752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63" name="Rectangle 39"/>
          <p:cNvSpPr>
            <a:spLocks noChangeArrowheads="1"/>
          </p:cNvSpPr>
          <p:nvPr/>
        </p:nvSpPr>
        <p:spPr bwMode="auto">
          <a:xfrm>
            <a:off x="0" y="0"/>
            <a:ext cx="302752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65" name="Rectangle 41"/>
          <p:cNvSpPr>
            <a:spLocks noChangeArrowheads="1"/>
          </p:cNvSpPr>
          <p:nvPr/>
        </p:nvSpPr>
        <p:spPr bwMode="auto">
          <a:xfrm>
            <a:off x="0" y="0"/>
            <a:ext cx="302752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pSp>
        <p:nvGrpSpPr>
          <p:cNvPr id="170" name="Группа 169"/>
          <p:cNvGrpSpPr/>
          <p:nvPr/>
        </p:nvGrpSpPr>
        <p:grpSpPr>
          <a:xfrm>
            <a:off x="15266717" y="35739106"/>
            <a:ext cx="14057145" cy="6117670"/>
            <a:chOff x="15268074" y="36001227"/>
            <a:chExt cx="13949626" cy="3018114"/>
          </a:xfrm>
        </p:grpSpPr>
        <p:sp>
          <p:nvSpPr>
            <p:cNvPr id="165" name="TextBox 164"/>
            <p:cNvSpPr txBox="1"/>
            <p:nvPr/>
          </p:nvSpPr>
          <p:spPr>
            <a:xfrm>
              <a:off x="15268074" y="38557676"/>
              <a:ext cx="72670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ru-RU" sz="2400" dirty="0"/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15482986" y="36001227"/>
              <a:ext cx="13734714" cy="22320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На материале древостоев Печоро-Илычского заповедника зафиксирован отклик линейных приростов сосны обыкновенной на совместное действие температур и сумм осадков вегетационного периода. Согласно построенной регрессионной модели, наибольший вклад в параметры приростов дают суммы температур предыдущего года во всех типах местообитаний заповедника. </a:t>
              </a:r>
            </a:p>
            <a:p>
              <a:pPr algn="just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Для приземных температур арктического региона ЕТР осуществлён региональный прогноз на 2022-2050 гг. При прогнозируемых температурах можно ожидать увеличение значений индексов линейных приростов. Параметры прироста сосны породы-</a:t>
              </a:r>
              <a:r>
                <a:rPr lang="ru-RU" sz="2400" dirty="0" err="1">
                  <a:latin typeface="Times New Roman" pitchFamily="18" charset="0"/>
                  <a:cs typeface="Times New Roman" pitchFamily="18" charset="0"/>
                </a:rPr>
                <a:t>эдификатора</a:t>
              </a:r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 большинства бореальных биогеоценозов являются показателями состояния таёжных экосистем. Полученный результат свидетельствует о вероятном росте продуктивности</a:t>
              </a:r>
              <a:r>
                <a:rPr lang="ru-RU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400" dirty="0" err="1">
                  <a:latin typeface="Times New Roman" pitchFamily="18" charset="0"/>
                  <a:cs typeface="Times New Roman" pitchFamily="18" charset="0"/>
                </a:rPr>
                <a:t>фитоассоциаций</a:t>
              </a:r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 региона в рассматриваемый период при условии сохранения современных количеств осадков.</a:t>
              </a:r>
            </a:p>
            <a:p>
              <a:pPr algn="just"/>
              <a:endParaRPr lang="ru-RU" sz="2400" i="1" dirty="0">
                <a:solidFill>
                  <a:srgbClr val="004D86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/>
              <a:endParaRPr lang="ru-RU" sz="2400" i="1" dirty="0">
                <a:solidFill>
                  <a:srgbClr val="004D8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8" name="TextBox 137"/>
          <p:cNvSpPr txBox="1"/>
          <p:nvPr/>
        </p:nvSpPr>
        <p:spPr>
          <a:xfrm>
            <a:off x="15365551" y="15437640"/>
            <a:ext cx="13939768" cy="19372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оценки изменений индексов линейных приростов с 2022 по 2050 гг. построен прогноз по приземной температуре воздуха, которая достаточно хорошо поддается прогнозированию с использованием глобальных климатических моделей. 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solidFill>
                  <a:srgbClr val="224E26"/>
                </a:solidFill>
                <a:latin typeface="Times New Roman" pitchFamily="18" charset="0"/>
                <a:cs typeface="Times New Roman" pitchFamily="18" charset="0"/>
              </a:rPr>
              <a:t>Первый этап.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Проведена верификация глобальных климатических моделей проекта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CMIP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6 с данными реанализа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ERA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5 по температуре приземного воздуха за период с 1986 по 2018 гг. для вегетационного сезона июль-сентябрь. Наиболее точной в оценке воспроизводимости климата по температуре приземного воздуха для Арктического региона признана модель CMCC-CM2-SR5 (рис. 3а). 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solidFill>
                  <a:srgbClr val="224E26"/>
                </a:solidFill>
                <a:latin typeface="Times New Roman" pitchFamily="18" charset="0"/>
                <a:cs typeface="Times New Roman" pitchFamily="18" charset="0"/>
              </a:rPr>
              <a:t>Второй этап.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Дан прогноз на период 2022-2050 г. с использованием модели CMCC-CM2-SR5 для двух сценариев: сценарий высоких выбросов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SSP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8.5 и низких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SSP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2.6 (рис. 3б). Эти сценарии обеспечивают максимально большой возможный диапазон вероятных изменений температуры приземного воздуха (рис. 3б), значения которой представлены в табл. 2.</a:t>
            </a:r>
          </a:p>
          <a:p>
            <a:pPr algn="just"/>
            <a:endParaRPr lang="ru-RU" sz="2400" dirty="0"/>
          </a:p>
          <a:p>
            <a:pPr algn="just"/>
            <a:endParaRPr lang="ru-RU" sz="2400" dirty="0"/>
          </a:p>
          <a:p>
            <a:pPr algn="just"/>
            <a:endParaRPr lang="ru-RU" sz="2400" dirty="0"/>
          </a:p>
          <a:p>
            <a:pPr algn="just"/>
            <a:endParaRPr lang="ru-RU" sz="2400" dirty="0"/>
          </a:p>
          <a:p>
            <a:pPr algn="just"/>
            <a:endParaRPr lang="ru-RU" sz="2400" dirty="0"/>
          </a:p>
          <a:p>
            <a:pPr algn="just"/>
            <a:endParaRPr lang="ru-RU" sz="2400" dirty="0"/>
          </a:p>
          <a:p>
            <a:pPr algn="just"/>
            <a:endParaRPr lang="ru-RU" sz="2400" dirty="0"/>
          </a:p>
          <a:p>
            <a:pPr algn="just"/>
            <a:endParaRPr lang="ru-RU" sz="2400" dirty="0"/>
          </a:p>
          <a:p>
            <a:pPr algn="just"/>
            <a:endParaRPr lang="ru-RU" sz="2400" dirty="0"/>
          </a:p>
          <a:p>
            <a:pPr algn="just"/>
            <a:endParaRPr lang="ru-RU" sz="2400" dirty="0"/>
          </a:p>
          <a:p>
            <a:pPr algn="just"/>
            <a:endParaRPr lang="ru-RU" sz="2400" dirty="0"/>
          </a:p>
          <a:p>
            <a:pPr algn="just"/>
            <a:endParaRPr lang="ru-RU" sz="2400" dirty="0"/>
          </a:p>
          <a:p>
            <a:pPr algn="just"/>
            <a:endParaRPr lang="ru-RU" sz="1600" dirty="0"/>
          </a:p>
          <a:p>
            <a:pPr algn="just"/>
            <a:r>
              <a:rPr lang="ru-RU" sz="1600" b="1" dirty="0"/>
              <a:t>          </a:t>
            </a:r>
          </a:p>
          <a:p>
            <a:pPr algn="just"/>
            <a:endParaRPr lang="ru-RU" sz="1600" b="1" dirty="0"/>
          </a:p>
          <a:p>
            <a:pPr algn="ctr">
              <a:spcBef>
                <a:spcPts val="800"/>
              </a:spcBef>
            </a:pPr>
            <a:r>
              <a:rPr lang="ru-RU" sz="2400" dirty="0">
                <a:solidFill>
                  <a:srgbClr val="224E26"/>
                </a:solidFill>
                <a:latin typeface="Times New Roman" pitchFamily="18" charset="0"/>
                <a:cs typeface="Times New Roman" pitchFamily="18" charset="0"/>
              </a:rPr>
              <a:t>а)		б)</a:t>
            </a:r>
            <a:endParaRPr lang="ru-RU" sz="2400" b="1" dirty="0">
              <a:solidFill>
                <a:srgbClr val="224E26"/>
              </a:solidFill>
            </a:endParaRPr>
          </a:p>
          <a:p>
            <a:pPr algn="just">
              <a:spcBef>
                <a:spcPts val="800"/>
              </a:spcBef>
            </a:pPr>
            <a:r>
              <a:rPr lang="ru-RU" sz="2400" b="1" dirty="0">
                <a:solidFill>
                  <a:srgbClr val="224E26"/>
                </a:solidFill>
                <a:latin typeface="Times New Roman" pitchFamily="18" charset="0"/>
                <a:cs typeface="Times New Roman" pitchFamily="18" charset="0"/>
              </a:rPr>
              <a:t>Рис. 3.</a:t>
            </a:r>
            <a:r>
              <a:rPr lang="ru-RU" sz="2400" dirty="0">
                <a:solidFill>
                  <a:srgbClr val="224E26"/>
                </a:solidFill>
                <a:latin typeface="Times New Roman" pitchFamily="18" charset="0"/>
                <a:cs typeface="Times New Roman" pitchFamily="18" charset="0"/>
              </a:rPr>
              <a:t> Средние температуры приземного воздуха за июль-сентябрь с периодом сглаживания  лет модели CMCC-CM2-SR5 по Арктическому региону (Архангельская обл., Ненецкий АО, </a:t>
            </a:r>
            <a:r>
              <a:rPr lang="ru-RU" sz="2400" dirty="0" err="1">
                <a:solidFill>
                  <a:srgbClr val="224E26"/>
                </a:solidFill>
                <a:latin typeface="Times New Roman" pitchFamily="18" charset="0"/>
                <a:cs typeface="Times New Roman" pitchFamily="18" charset="0"/>
              </a:rPr>
              <a:t>респ</a:t>
            </a:r>
            <a:r>
              <a:rPr lang="ru-RU" sz="2400" dirty="0">
                <a:solidFill>
                  <a:srgbClr val="224E26"/>
                </a:solidFill>
                <a:latin typeface="Times New Roman" pitchFamily="18" charset="0"/>
                <a:cs typeface="Times New Roman" pitchFamily="18" charset="0"/>
              </a:rPr>
              <a:t>. Коми) с указанием трендов: а) для исторического периода в сравнении с данными реанализа </a:t>
            </a:r>
            <a:r>
              <a:rPr lang="en-US" sz="2400" dirty="0">
                <a:solidFill>
                  <a:srgbClr val="224E26"/>
                </a:solidFill>
                <a:latin typeface="Times New Roman" pitchFamily="18" charset="0"/>
                <a:cs typeface="Times New Roman" pitchFamily="18" charset="0"/>
              </a:rPr>
              <a:t>ERA</a:t>
            </a:r>
            <a:r>
              <a:rPr lang="ru-RU" sz="2400" dirty="0">
                <a:solidFill>
                  <a:srgbClr val="224E26"/>
                </a:solidFill>
                <a:latin typeface="Times New Roman" pitchFamily="18" charset="0"/>
                <a:cs typeface="Times New Roman" pitchFamily="18" charset="0"/>
              </a:rPr>
              <a:t>5, б) для прогнозного периода в условиях сценариев </a:t>
            </a:r>
            <a:r>
              <a:rPr lang="en-US" sz="2400" dirty="0">
                <a:solidFill>
                  <a:srgbClr val="224E26"/>
                </a:solidFill>
                <a:latin typeface="Times New Roman" pitchFamily="18" charset="0"/>
                <a:cs typeface="Times New Roman" pitchFamily="18" charset="0"/>
              </a:rPr>
              <a:t>SSP</a:t>
            </a:r>
            <a:r>
              <a:rPr lang="ru-RU" sz="2400" dirty="0">
                <a:solidFill>
                  <a:srgbClr val="224E26"/>
                </a:solidFill>
                <a:latin typeface="Times New Roman" pitchFamily="18" charset="0"/>
                <a:cs typeface="Times New Roman" pitchFamily="18" charset="0"/>
              </a:rPr>
              <a:t>8.5 и </a:t>
            </a:r>
            <a:r>
              <a:rPr lang="en-US" sz="2400" dirty="0">
                <a:solidFill>
                  <a:srgbClr val="224E26"/>
                </a:solidFill>
                <a:latin typeface="Times New Roman" pitchFamily="18" charset="0"/>
                <a:cs typeface="Times New Roman" pitchFamily="18" charset="0"/>
              </a:rPr>
              <a:t>SSP</a:t>
            </a:r>
            <a:r>
              <a:rPr lang="ru-RU" sz="2400" dirty="0">
                <a:solidFill>
                  <a:srgbClr val="224E26"/>
                </a:solidFill>
                <a:latin typeface="Times New Roman" pitchFamily="18" charset="0"/>
                <a:cs typeface="Times New Roman" pitchFamily="18" charset="0"/>
              </a:rPr>
              <a:t>2.6 с 95%-доверительными интервалами</a:t>
            </a:r>
          </a:p>
          <a:p>
            <a:pPr algn="just"/>
            <a:endParaRPr lang="ru-RU" sz="2400" dirty="0"/>
          </a:p>
          <a:p>
            <a:pPr algn="just"/>
            <a:endParaRPr lang="ru-RU" sz="2400" dirty="0"/>
          </a:p>
          <a:p>
            <a:pPr algn="just"/>
            <a:endParaRPr lang="ru-RU" sz="2400" dirty="0"/>
          </a:p>
          <a:p>
            <a:pPr algn="just"/>
            <a:endParaRPr lang="ru-RU" sz="2400" dirty="0"/>
          </a:p>
          <a:p>
            <a:pPr algn="just"/>
            <a:endParaRPr lang="ru-RU" sz="2400" dirty="0"/>
          </a:p>
          <a:p>
            <a:pPr algn="just"/>
            <a:endParaRPr lang="ru-RU" sz="2400" dirty="0"/>
          </a:p>
          <a:p>
            <a:pPr algn="just"/>
            <a:r>
              <a:rPr lang="ru-RU" sz="2400" dirty="0"/>
              <a:t>                                                                                                                                               </a:t>
            </a:r>
          </a:p>
          <a:p>
            <a:pPr algn="just"/>
            <a:endParaRPr lang="ru-RU" sz="2400" dirty="0"/>
          </a:p>
          <a:p>
            <a:pPr algn="just"/>
            <a:endParaRPr lang="ru-RU" sz="2400" dirty="0"/>
          </a:p>
          <a:p>
            <a:pPr algn="just"/>
            <a:endParaRPr lang="ru-RU" sz="2400" dirty="0"/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Подобные изменения региональной климатической системы не могут не сказаться на параметрах роста древостоев сосны. В соответствии с представленной оценкой, при сохранении среднего режима осадков ожидаемые индексы линейных приростов сосны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Печоро-Илычском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заповеднике составят в свежих биотопах 1,09-1,10, в сухих биотопах 1,17-1,19 и во влажных 1,11-1,12 против наблюдаемых за период 1986-1999 гг. 0,99, 1,00 и 0,99 соответственно. Данный прогноз оправдывается при сохранении неизменными всех остальных условий среды.</a:t>
            </a:r>
            <a:r>
              <a:rPr lang="ru-RU" sz="2400" strike="sngStrike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5EECFAF-AF3F-49BC-9ED1-E7A947A92CD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179" y="214263"/>
            <a:ext cx="7595635" cy="481707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A62D6C5-6C56-42A1-BC54-ABCA885FCAD6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493601" y="23182768"/>
            <a:ext cx="6260917" cy="4270932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F29652B5-63E4-43CC-9604-7A26B92F702F}"/>
              </a:ext>
            </a:extLst>
          </p:cNvPr>
          <p:cNvSpPr txBox="1"/>
          <p:nvPr/>
        </p:nvSpPr>
        <p:spPr>
          <a:xfrm>
            <a:off x="641560" y="30247388"/>
            <a:ext cx="14154745" cy="1228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оценки влияния типа биотопа на линейные приросты сосны взят период с 1987 по 1999 гг., так как для именно для него имеются сопоставимые ряды данных приростов. Визуализацией вариабельности индексов приростов служит диаграмма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box-and-whiskers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рис. 1, отображающая различия показателей от года к году в каждом биотопе как в интерквартильном разбросе (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IQR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так и в размахе этих значений (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marL="457200" indent="-457200" algn="just">
              <a:buAutoNum type="arabicParenR"/>
            </a:pPr>
            <a:endParaRPr lang="ru-RU" sz="2400" dirty="0"/>
          </a:p>
          <a:p>
            <a:pPr marL="457200" indent="-457200" algn="just">
              <a:buAutoNum type="arabicParenR"/>
            </a:pPr>
            <a:endParaRPr lang="ru-RU" sz="2400" dirty="0"/>
          </a:p>
          <a:p>
            <a:pPr marL="457200" indent="-457200" algn="just">
              <a:buAutoNum type="arabicParenR"/>
            </a:pPr>
            <a:endParaRPr lang="ru-RU" sz="2400" dirty="0"/>
          </a:p>
          <a:p>
            <a:pPr marL="457200" indent="-457200" algn="just">
              <a:buAutoNum type="arabicParenR"/>
            </a:pPr>
            <a:endParaRPr lang="ru-RU" sz="2400" dirty="0"/>
          </a:p>
          <a:p>
            <a:pPr marL="457200" indent="-457200" algn="just">
              <a:buAutoNum type="arabicParenR"/>
            </a:pPr>
            <a:endParaRPr lang="ru-RU" sz="2400" dirty="0"/>
          </a:p>
          <a:p>
            <a:pPr marL="457200" indent="-457200" algn="just">
              <a:buAutoNum type="arabicParenR"/>
            </a:pPr>
            <a:endParaRPr lang="ru-RU" sz="2400" dirty="0"/>
          </a:p>
          <a:p>
            <a:pPr marL="457200" indent="-457200" algn="just">
              <a:buAutoNum type="arabicParenR"/>
            </a:pPr>
            <a:endParaRPr lang="ru-RU" sz="2400" dirty="0"/>
          </a:p>
          <a:p>
            <a:pPr marL="457200" indent="-457200" algn="just">
              <a:buAutoNum type="arabicParenR"/>
            </a:pPr>
            <a:endParaRPr lang="ru-RU" sz="2400" dirty="0"/>
          </a:p>
          <a:p>
            <a:pPr marL="457200" indent="-457200" algn="just">
              <a:buAutoNum type="arabicParenR"/>
            </a:pPr>
            <a:endParaRPr lang="ru-RU" sz="2400" dirty="0"/>
          </a:p>
          <a:p>
            <a:pPr marL="457200" indent="-457200" algn="just">
              <a:buAutoNum type="arabicParenR"/>
            </a:pPr>
            <a:endParaRPr lang="ru-RU" sz="2400" dirty="0"/>
          </a:p>
          <a:p>
            <a:pPr marL="457200" indent="-457200" algn="just">
              <a:buAutoNum type="arabicParenR"/>
            </a:pPr>
            <a:endParaRPr lang="ru-RU" sz="2400" dirty="0"/>
          </a:p>
          <a:p>
            <a:pPr algn="just"/>
            <a:endParaRPr lang="ru-RU" sz="2400" dirty="0"/>
          </a:p>
          <a:p>
            <a:pPr algn="just"/>
            <a:endParaRPr lang="ru-RU" sz="2400" dirty="0"/>
          </a:p>
          <a:p>
            <a:pPr algn="just"/>
            <a:r>
              <a:rPr lang="ru-RU" sz="2400" b="1" dirty="0">
                <a:solidFill>
                  <a:srgbClr val="224E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Рис.1.</a:t>
            </a:r>
            <a:r>
              <a:rPr lang="ru-RU" sz="2400" dirty="0">
                <a:solidFill>
                  <a:srgbClr val="224E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Диаграммы box-and-whiskers для индексов приростов сосны в трех биотопах Печоро-Илычского заповедника с 1987 по 1999 гг.</a:t>
            </a:r>
            <a:endParaRPr lang="ru-RU" sz="2400" dirty="0"/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влажных биотопах вариабельность оказывается статистически значимо меньше, чем в свежих и сухих (рис. 1). Причиной этого, очевидно, является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бо́льшая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сравнению с другими местообитаниями стабильность условий в корнеобитаемом слое сфагновых болот и заболоченных лесов. Параметры среды во влажных биотопах хоть и не оптимальны, но отличаются меньшей изменчивостью в течение вегетационного сезона. Дальнейший анализ влияния температур на линейные приросты сосны необходимо вести для каждого биотопа раздельно.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Коэффициенты корреляции между медианами индексов приростов и средними температурами вегетационных периодов выявляют (табл. 1):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42900" algn="just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наибольшие значения с температурами за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июль-сентябрь предыдущего года; 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3E08467-04BF-4CD3-9E50-10A19211441B}"/>
              </a:ext>
            </a:extLst>
          </p:cNvPr>
          <p:cNvSpPr txBox="1"/>
          <p:nvPr/>
        </p:nvSpPr>
        <p:spPr>
          <a:xfrm>
            <a:off x="665624" y="29727804"/>
            <a:ext cx="9885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224E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Связь вариабельности линейных приростов сосны с типом биотопа</a:t>
            </a:r>
            <a:endParaRPr lang="ru-RU" sz="4000" b="1" dirty="0">
              <a:solidFill>
                <a:srgbClr val="224E2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0" name="Группа 109"/>
          <p:cNvGrpSpPr/>
          <p:nvPr/>
        </p:nvGrpSpPr>
        <p:grpSpPr>
          <a:xfrm>
            <a:off x="1358852" y="31910871"/>
            <a:ext cx="12664541" cy="4510170"/>
            <a:chOff x="1503230" y="31549926"/>
            <a:chExt cx="12664541" cy="4510170"/>
          </a:xfrm>
        </p:grpSpPr>
        <p:pic>
          <p:nvPicPr>
            <p:cNvPr id="70" name="Рисунок 69">
              <a:extLst>
                <a:ext uri="{FF2B5EF4-FFF2-40B4-BE49-F238E27FC236}">
                  <a16:creationId xmlns:a16="http://schemas.microsoft.com/office/drawing/2014/main" id="{BEBFBAD7-9118-42E3-A989-4BBDB04D4486}"/>
                </a:ext>
              </a:extLst>
            </p:cNvPr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8367" y="31549926"/>
              <a:ext cx="9239404" cy="4510170"/>
            </a:xfrm>
            <a:prstGeom prst="rect">
              <a:avLst/>
            </a:prstGeom>
            <a:noFill/>
          </p:spPr>
        </p:pic>
        <p:grpSp>
          <p:nvGrpSpPr>
            <p:cNvPr id="30" name="Группа 29">
              <a:extLst>
                <a:ext uri="{FF2B5EF4-FFF2-40B4-BE49-F238E27FC236}">
                  <a16:creationId xmlns:a16="http://schemas.microsoft.com/office/drawing/2014/main" id="{CA19149E-5D9B-4C8C-BB3D-951126B4608A}"/>
                </a:ext>
              </a:extLst>
            </p:cNvPr>
            <p:cNvGrpSpPr/>
            <p:nvPr/>
          </p:nvGrpSpPr>
          <p:grpSpPr>
            <a:xfrm>
              <a:off x="1503230" y="31549926"/>
              <a:ext cx="3308380" cy="4451312"/>
              <a:chOff x="10326369" y="31608784"/>
              <a:chExt cx="3173063" cy="4231517"/>
            </a:xfrm>
          </p:grpSpPr>
          <p:pic>
            <p:nvPicPr>
              <p:cNvPr id="25" name="Рисунок 24">
                <a:extLst>
                  <a:ext uri="{FF2B5EF4-FFF2-40B4-BE49-F238E27FC236}">
                    <a16:creationId xmlns:a16="http://schemas.microsoft.com/office/drawing/2014/main" id="{AC877FE8-7ED0-4F42-B603-020C2763FD4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8829"/>
              <a:stretch/>
            </p:blipFill>
            <p:spPr>
              <a:xfrm>
                <a:off x="10341673" y="31608784"/>
                <a:ext cx="3157759" cy="1402971"/>
              </a:xfrm>
              <a:prstGeom prst="rect">
                <a:avLst/>
              </a:prstGeom>
            </p:spPr>
          </p:pic>
          <p:pic>
            <p:nvPicPr>
              <p:cNvPr id="27" name="Рисунок 26">
                <a:extLst>
                  <a:ext uri="{FF2B5EF4-FFF2-40B4-BE49-F238E27FC236}">
                    <a16:creationId xmlns:a16="http://schemas.microsoft.com/office/drawing/2014/main" id="{983AB9BB-77CD-4B8D-B067-478B56956B4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8765"/>
              <a:stretch/>
            </p:blipFill>
            <p:spPr>
              <a:xfrm>
                <a:off x="10341672" y="33011755"/>
                <a:ext cx="3157759" cy="1425573"/>
              </a:xfrm>
              <a:prstGeom prst="rect">
                <a:avLst/>
              </a:prstGeom>
            </p:spPr>
          </p:pic>
          <p:pic>
            <p:nvPicPr>
              <p:cNvPr id="29" name="Рисунок 28">
                <a:extLst>
                  <a:ext uri="{FF2B5EF4-FFF2-40B4-BE49-F238E27FC236}">
                    <a16:creationId xmlns:a16="http://schemas.microsoft.com/office/drawing/2014/main" id="{1B581D8F-4FDF-4383-80F5-C20F3ABEC26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1142"/>
              <a:stretch/>
            </p:blipFill>
            <p:spPr>
              <a:xfrm>
                <a:off x="10326369" y="34437329"/>
                <a:ext cx="3155288" cy="1402972"/>
              </a:xfrm>
              <a:prstGeom prst="rect">
                <a:avLst/>
              </a:prstGeom>
            </p:spPr>
          </p:pic>
        </p:grp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15A2356A-E0F0-42AE-9098-F43ABBFEC1F3}"/>
              </a:ext>
            </a:extLst>
          </p:cNvPr>
          <p:cNvSpPr txBox="1"/>
          <p:nvPr/>
        </p:nvSpPr>
        <p:spPr>
          <a:xfrm>
            <a:off x="670029" y="40015447"/>
            <a:ext cx="10743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224E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Исследование связи температур с индексами линейных приростов сосны </a:t>
            </a:r>
            <a:endParaRPr lang="ru-RU" sz="4000" b="1" dirty="0">
              <a:solidFill>
                <a:srgbClr val="224E2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C5C42A5A-C09B-443C-A17E-631CCD63F1D3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8746556" y="5652686"/>
            <a:ext cx="6922329" cy="2131803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B0C81343-7F20-4C5C-BD2B-ED5003C2C5CA}"/>
              </a:ext>
            </a:extLst>
          </p:cNvPr>
          <p:cNvSpPr txBox="1"/>
          <p:nvPr/>
        </p:nvSpPr>
        <p:spPr>
          <a:xfrm>
            <a:off x="15387144" y="4776875"/>
            <a:ext cx="13747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400" b="1" dirty="0">
                <a:solidFill>
                  <a:srgbClr val="224E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Табл. 1. </a:t>
            </a:r>
            <a:r>
              <a:rPr lang="ru-RU" sz="2400" dirty="0">
                <a:solidFill>
                  <a:srgbClr val="224E2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Коэффициенты корреляции между медианами индексов линейных приростов сосны и температурами за 1987-1999 гг.</a:t>
            </a:r>
            <a:endParaRPr lang="ru-RU" sz="2400" dirty="0">
              <a:solidFill>
                <a:srgbClr val="224E2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3" name="Группа 112"/>
          <p:cNvGrpSpPr/>
          <p:nvPr/>
        </p:nvGrpSpPr>
        <p:grpSpPr>
          <a:xfrm>
            <a:off x="15291403" y="7971786"/>
            <a:ext cx="14171816" cy="6247864"/>
            <a:chOff x="15259872" y="4976338"/>
            <a:chExt cx="14171816" cy="6247864"/>
          </a:xfrm>
        </p:grpSpPr>
        <p:sp>
          <p:nvSpPr>
            <p:cNvPr id="152" name="TextBox 151"/>
            <p:cNvSpPr txBox="1"/>
            <p:nvPr/>
          </p:nvSpPr>
          <p:spPr>
            <a:xfrm>
              <a:off x="15259872" y="4976338"/>
              <a:ext cx="14019463" cy="6247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Во всех трех типах местообитаний размеры междоузлий напрямую обуславливаются суммами температур </a:t>
              </a:r>
              <a:r>
                <a:rPr lang="ru-RU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фенофазы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формирования почек возобновления в предыдущем вегетационном сезоне (рис. 2).</a:t>
              </a:r>
            </a:p>
            <a:p>
              <a:endParaRPr lang="ru-RU" sz="2400" dirty="0"/>
            </a:p>
            <a:p>
              <a:endParaRPr lang="ru-RU" sz="2400" dirty="0"/>
            </a:p>
            <a:p>
              <a:endParaRPr lang="ru-RU" sz="2400" dirty="0"/>
            </a:p>
            <a:p>
              <a:endParaRPr lang="ru-RU" sz="2400" dirty="0"/>
            </a:p>
            <a:p>
              <a:endParaRPr lang="ru-RU" sz="2400" dirty="0"/>
            </a:p>
            <a:p>
              <a:endParaRPr lang="ru-RU" sz="2400" dirty="0"/>
            </a:p>
            <a:p>
              <a:endParaRPr lang="ru-RU" sz="2400" dirty="0"/>
            </a:p>
            <a:p>
              <a:endParaRPr lang="ru-RU" sz="2400" dirty="0"/>
            </a:p>
            <a:p>
              <a:endParaRPr lang="ru-RU" sz="2400" dirty="0"/>
            </a:p>
            <a:p>
              <a:endParaRPr lang="ru-RU" sz="2400" dirty="0"/>
            </a:p>
            <a:p>
              <a:endParaRPr lang="ru-RU" sz="2400" dirty="0"/>
            </a:p>
            <a:p>
              <a:endParaRPr lang="ru-RU" sz="2400" dirty="0"/>
            </a:p>
            <a:p>
              <a:endPara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ru-RU" sz="2400" b="1" dirty="0">
                  <a:solidFill>
                    <a:srgbClr val="224E2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Рис. 2.</a:t>
              </a:r>
              <a:r>
                <a:rPr lang="ru-RU" sz="2400" dirty="0">
                  <a:solidFill>
                    <a:srgbClr val="224E2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Ряды медианных значений индексов линейных приростов (в трех видах биотопах) </a:t>
              </a:r>
            </a:p>
            <a:p>
              <a:r>
                <a:rPr lang="ru-RU" sz="2400" dirty="0">
                  <a:solidFill>
                    <a:srgbClr val="224E2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 средних температур приземного воздуха  (1987-1999 гг.)</a:t>
              </a:r>
              <a:endParaRPr lang="ru-RU" sz="2400" dirty="0"/>
            </a:p>
          </p:txBody>
        </p:sp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09AA8AF9-446C-4B8C-9237-22449C0B11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338745" y="5882705"/>
              <a:ext cx="7886248" cy="4427089"/>
            </a:xfrm>
            <a:prstGeom prst="rect">
              <a:avLst/>
            </a:prstGeom>
          </p:spPr>
        </p:pic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F488BAAC-2279-4798-847E-919B7EE859D7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23319482" y="7635936"/>
              <a:ext cx="5984395" cy="1200329"/>
            </a:xfrm>
            <a:prstGeom prst="rect">
              <a:avLst/>
            </a:prstGeom>
            <a:blipFill>
              <a:blip r:embed="rId14" cstate="print"/>
              <a:stretch>
                <a:fillRect l="-305" t="-4061" r="-1018" b="-10660"/>
              </a:stretch>
            </a:blipFill>
          </p:spPr>
          <p:txBody>
            <a:bodyPr/>
            <a:lstStyle/>
            <a:p>
              <a:r>
                <a:rPr lang="ru-RU">
                  <a:noFill/>
                  <a:latin typeface="Times New Roman" pitchFamily="18" charset="0"/>
                  <a:cs typeface="Times New Roman" pitchFamily="18" charset="0"/>
                </a:rPr>
                <a:t> 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A82F0258-E208-4C66-A2A9-BA239C1094C4}"/>
                    </a:ext>
                  </a:extLst>
                </p:cNvPr>
                <p:cNvSpPr txBox="1"/>
                <p:nvPr/>
              </p:nvSpPr>
              <p:spPr>
                <a:xfrm>
                  <a:off x="23355601" y="9156082"/>
                  <a:ext cx="6076087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i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x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ru-RU" sz="1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</m:oMath>
                  </a14:m>
                  <a:r>
                    <a:rPr lang="ru-RU" sz="16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средние температуры за июль-сентябрь предыдущего года (</a:t>
                  </a:r>
                  <a14:m>
                    <m:oMath xmlns:m="http://schemas.openxmlformats.org/officeDocument/2006/math">
                      <m:r>
                        <a:rPr lang="ru-RU" sz="1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℃</m:t>
                      </m:r>
                    </m:oMath>
                  </a14:m>
                  <a:r>
                    <a:rPr lang="ru-RU" sz="16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), </a:t>
                  </a:r>
                  <a:endParaRPr lang="en-US" sz="1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ru-RU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ru-RU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acc>
                      <m:r>
                        <a:rPr lang="ru-RU" sz="1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</m:oMath>
                  </a14:m>
                  <a:r>
                    <a:rPr lang="ru-RU" sz="16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регрессионной значение индекса линейного прироста</a:t>
                  </a:r>
                  <a:endParaRPr lang="ru-RU" sz="1600" b="1" dirty="0">
                    <a:solidFill>
                      <a:srgbClr val="004D8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xmlns="" id="{A82F0258-E208-4C66-A2A9-BA239C1094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55601" y="9156082"/>
                  <a:ext cx="6076087" cy="584775"/>
                </a:xfrm>
                <a:prstGeom prst="rect">
                  <a:avLst/>
                </a:prstGeom>
                <a:blipFill>
                  <a:blip r:embed="rId15" cstate="print"/>
                  <a:stretch>
                    <a:fillRect l="-502" t="-3125" r="-301" b="-125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E32C8F65-E7A9-45C5-A4E3-479A832B6562}"/>
                </a:ext>
              </a:extLst>
            </p:cNvPr>
            <p:cNvSpPr txBox="1"/>
            <p:nvPr/>
          </p:nvSpPr>
          <p:spPr>
            <a:xfrm>
              <a:off x="23315930" y="5876442"/>
              <a:ext cx="5960350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>
                  <a:solidFill>
                    <a:srgbClr val="224E26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Регрессионная модель индексов линейных </a:t>
              </a:r>
            </a:p>
            <a:p>
              <a:r>
                <a:rPr lang="ru-RU" sz="2400" dirty="0">
                  <a:solidFill>
                    <a:srgbClr val="224E26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приростов при изменении средней темпера-</a:t>
              </a:r>
            </a:p>
            <a:p>
              <a:r>
                <a:rPr lang="ru-RU" sz="2400" dirty="0">
                  <a:solidFill>
                    <a:srgbClr val="224E26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туры </a:t>
              </a:r>
              <a:r>
                <a:rPr lang="ru-RU" sz="2400" dirty="0">
                  <a:solidFill>
                    <a:srgbClr val="224E2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приземного воздуха за июль-сентябрь</a:t>
              </a:r>
            </a:p>
            <a:p>
              <a:r>
                <a:rPr lang="ru-RU" sz="2400" dirty="0">
                  <a:solidFill>
                    <a:srgbClr val="224E2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предыдущего года.</a:t>
              </a:r>
              <a:endParaRPr lang="ru-RU" sz="4000" dirty="0">
                <a:solidFill>
                  <a:srgbClr val="224E2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15A2356A-E0F0-42AE-9098-F43ABBFEC1F3}"/>
              </a:ext>
            </a:extLst>
          </p:cNvPr>
          <p:cNvSpPr txBox="1"/>
          <p:nvPr/>
        </p:nvSpPr>
        <p:spPr>
          <a:xfrm>
            <a:off x="15525106" y="14434935"/>
            <a:ext cx="137041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400" b="1" dirty="0">
                <a:solidFill>
                  <a:srgbClr val="224E26"/>
                </a:solidFill>
                <a:latin typeface="Times New Roman" pitchFamily="18" charset="0"/>
                <a:cs typeface="Times New Roman" pitchFamily="18" charset="0"/>
              </a:rPr>
              <a:t>2) Климатический прогноз температуры приземного воздуха периода 2022-2050 гг.  и анализ отклика индексов линейных приростов</a:t>
            </a:r>
          </a:p>
        </p:txBody>
      </p:sp>
      <p:grpSp>
        <p:nvGrpSpPr>
          <p:cNvPr id="75" name="Группа 74"/>
          <p:cNvGrpSpPr/>
          <p:nvPr/>
        </p:nvGrpSpPr>
        <p:grpSpPr>
          <a:xfrm>
            <a:off x="16567838" y="16734212"/>
            <a:ext cx="11462414" cy="1226032"/>
            <a:chOff x="15560511" y="13211863"/>
            <a:chExt cx="11462414" cy="1226032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5A2356A-E0F0-42AE-9098-F43ABBFEC1F3}"/>
                </a:ext>
              </a:extLst>
            </p:cNvPr>
            <p:cNvSpPr txBox="1"/>
            <p:nvPr/>
          </p:nvSpPr>
          <p:spPr>
            <a:xfrm>
              <a:off x="15560511" y="13340200"/>
              <a:ext cx="27996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2400" b="1" dirty="0">
                  <a:solidFill>
                    <a:srgbClr val="224E26"/>
                  </a:solidFill>
                  <a:latin typeface="Times New Roman" pitchFamily="18" charset="0"/>
                  <a:cs typeface="Times New Roman" pitchFamily="18" charset="0"/>
                </a:rPr>
                <a:t>Регион прогноза</a:t>
              </a:r>
            </a:p>
          </p:txBody>
        </p:sp>
        <p:sp>
          <p:nvSpPr>
            <p:cNvPr id="57" name="Скругленный прямоугольник 56"/>
            <p:cNvSpPr/>
            <p:nvPr/>
          </p:nvSpPr>
          <p:spPr>
            <a:xfrm>
              <a:off x="15592940" y="13234737"/>
              <a:ext cx="2550695" cy="721894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Скругленный прямоугольник 57"/>
            <p:cNvSpPr/>
            <p:nvPr/>
          </p:nvSpPr>
          <p:spPr>
            <a:xfrm>
              <a:off x="19090106" y="13242758"/>
              <a:ext cx="3673642" cy="721894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Скругленный прямоугольник 58"/>
            <p:cNvSpPr/>
            <p:nvPr/>
          </p:nvSpPr>
          <p:spPr>
            <a:xfrm>
              <a:off x="23694178" y="13226716"/>
              <a:ext cx="3328736" cy="1211179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5A2356A-E0F0-42AE-9098-F43ABBFEC1F3}"/>
                </a:ext>
              </a:extLst>
            </p:cNvPr>
            <p:cNvSpPr txBox="1"/>
            <p:nvPr/>
          </p:nvSpPr>
          <p:spPr>
            <a:xfrm>
              <a:off x="19143916" y="13343208"/>
              <a:ext cx="37782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2400" b="1" dirty="0">
                  <a:solidFill>
                    <a:srgbClr val="224E26"/>
                  </a:solidFill>
                  <a:latin typeface="Times New Roman" pitchFamily="18" charset="0"/>
                  <a:cs typeface="Times New Roman" pitchFamily="18" charset="0"/>
                </a:rPr>
                <a:t>Арктическая часть ЕТР</a:t>
              </a:r>
            </a:p>
          </p:txBody>
        </p:sp>
        <p:sp>
          <p:nvSpPr>
            <p:cNvPr id="61" name="Стрелка вправо 60"/>
            <p:cNvSpPr/>
            <p:nvPr/>
          </p:nvSpPr>
          <p:spPr>
            <a:xfrm>
              <a:off x="18215810" y="13475369"/>
              <a:ext cx="794084" cy="24063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Стрелка вправо 61"/>
            <p:cNvSpPr/>
            <p:nvPr/>
          </p:nvSpPr>
          <p:spPr>
            <a:xfrm>
              <a:off x="22843928" y="13483391"/>
              <a:ext cx="794084" cy="24063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15A2356A-E0F0-42AE-9098-F43ABBFEC1F3}"/>
                </a:ext>
              </a:extLst>
            </p:cNvPr>
            <p:cNvSpPr txBox="1"/>
            <p:nvPr/>
          </p:nvSpPr>
          <p:spPr>
            <a:xfrm>
              <a:off x="23854278" y="13211863"/>
              <a:ext cx="316864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2400" b="1" dirty="0">
                  <a:solidFill>
                    <a:srgbClr val="224E26"/>
                  </a:solidFill>
                  <a:latin typeface="Times New Roman" pitchFamily="18" charset="0"/>
                  <a:cs typeface="Times New Roman" pitchFamily="18" charset="0"/>
                </a:rPr>
                <a:t>Архангельская обл.</a:t>
              </a:r>
            </a:p>
            <a:p>
              <a:pPr algn="just"/>
              <a:r>
                <a:rPr lang="ru-RU" sz="2400" b="1" dirty="0">
                  <a:solidFill>
                    <a:srgbClr val="224E26"/>
                  </a:solidFill>
                  <a:latin typeface="Times New Roman" pitchFamily="18" charset="0"/>
                  <a:cs typeface="Times New Roman" pitchFamily="18" charset="0"/>
                </a:rPr>
                <a:t>Ненецкий АО</a:t>
              </a:r>
            </a:p>
            <a:p>
              <a:pPr algn="just"/>
              <a:r>
                <a:rPr lang="ru-RU" sz="2400" b="1" dirty="0">
                  <a:solidFill>
                    <a:srgbClr val="224E26"/>
                  </a:solidFill>
                  <a:latin typeface="Times New Roman" pitchFamily="18" charset="0"/>
                  <a:cs typeface="Times New Roman" pitchFamily="18" charset="0"/>
                </a:rPr>
                <a:t>Республика Коми</a:t>
              </a:r>
            </a:p>
          </p:txBody>
        </p:sp>
      </p:grpSp>
      <p:grpSp>
        <p:nvGrpSpPr>
          <p:cNvPr id="79" name="Группа 78"/>
          <p:cNvGrpSpPr/>
          <p:nvPr/>
        </p:nvGrpSpPr>
        <p:grpSpPr>
          <a:xfrm>
            <a:off x="16129400" y="21459875"/>
            <a:ext cx="12577933" cy="4861071"/>
            <a:chOff x="15630651" y="18022992"/>
            <a:chExt cx="12577933" cy="4861071"/>
          </a:xfrm>
        </p:grpSpPr>
        <p:graphicFrame>
          <p:nvGraphicFramePr>
            <p:cNvPr id="76" name="Диаграмма 75">
              <a:extLst>
                <a:ext uri="{FF2B5EF4-FFF2-40B4-BE49-F238E27FC236}">
                  <a16:creationId xmlns:a16="http://schemas.microsoft.com/office/drawing/2014/main" id="{B8CA1D29-2DB1-4029-8333-4314E5A2A300}"/>
                </a:ext>
              </a:extLst>
            </p:cNvPr>
            <p:cNvGraphicFramePr/>
            <p:nvPr/>
          </p:nvGraphicFramePr>
          <p:xfrm>
            <a:off x="15630651" y="18024015"/>
            <a:ext cx="6290886" cy="48600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6"/>
            </a:graphicData>
          </a:graphic>
        </p:graphicFrame>
        <p:graphicFrame>
          <p:nvGraphicFramePr>
            <p:cNvPr id="78" name="Диаграмма 77">
              <a:extLst>
                <a:ext uri="{FF2B5EF4-FFF2-40B4-BE49-F238E27FC236}">
                  <a16:creationId xmlns:a16="http://schemas.microsoft.com/office/drawing/2014/main" id="{FF668357-3471-48AC-8594-5F09580825E8}"/>
                </a:ext>
              </a:extLst>
            </p:cNvPr>
            <p:cNvGraphicFramePr/>
            <p:nvPr/>
          </p:nvGraphicFramePr>
          <p:xfrm>
            <a:off x="21928099" y="18022992"/>
            <a:ext cx="6280485" cy="486075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7"/>
            </a:graphicData>
          </a:graphic>
        </p:graphicFrame>
      </p:grpSp>
      <p:graphicFrame>
        <p:nvGraphicFramePr>
          <p:cNvPr id="80" name="Таблица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753509"/>
              </p:ext>
            </p:extLst>
          </p:nvPr>
        </p:nvGraphicFramePr>
        <p:xfrm>
          <a:off x="15465823" y="29731530"/>
          <a:ext cx="7587104" cy="2463293"/>
        </p:xfrm>
        <a:graphic>
          <a:graphicData uri="http://schemas.openxmlformats.org/drawingml/2006/table">
            <a:tbl>
              <a:tblPr/>
              <a:tblGrid>
                <a:gridCol w="24790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4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40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4573">
                <a:tc>
                  <a:txBody>
                    <a:bodyPr/>
                    <a:lstStyle/>
                    <a:p>
                      <a:pPr algn="ctr" fontAlgn="t"/>
                      <a:endParaRPr lang="ru-RU" sz="1600" b="1" i="0" u="none" strike="noStrike" dirty="0">
                        <a:solidFill>
                          <a:srgbClr val="004D86"/>
                        </a:solidFill>
                        <a:latin typeface="Times New Roman"/>
                      </a:endParaRPr>
                    </a:p>
                    <a:p>
                      <a:pPr algn="ctr" fontAlgn="t"/>
                      <a:r>
                        <a:rPr lang="en-US" sz="2400" b="1" i="0" u="none" strike="noStrike" dirty="0">
                          <a:solidFill>
                            <a:srgbClr val="004D86"/>
                          </a:solidFill>
                          <a:latin typeface="Times New Roman"/>
                        </a:rPr>
                        <a:t>CMCC-CM2-SR5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1" i="0" u="none" strike="noStrike" dirty="0">
                        <a:solidFill>
                          <a:srgbClr val="004D86"/>
                        </a:solidFill>
                        <a:latin typeface="Times New Roman"/>
                      </a:endParaRPr>
                    </a:p>
                    <a:p>
                      <a:pPr algn="ctr" fontAlgn="t"/>
                      <a:r>
                        <a:rPr lang="en-US" sz="2400" b="1" i="0" u="none" strike="noStrike" dirty="0">
                          <a:solidFill>
                            <a:srgbClr val="004D86"/>
                          </a:solidFill>
                          <a:latin typeface="Times New Roman"/>
                        </a:rPr>
                        <a:t>CMCC-CM2-SR5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1" i="0" u="none" strike="noStrike" dirty="0">
                        <a:solidFill>
                          <a:srgbClr val="004D86"/>
                        </a:solidFill>
                        <a:latin typeface="Times New Roman"/>
                      </a:endParaRPr>
                    </a:p>
                    <a:p>
                      <a:pPr algn="ctr" fontAlgn="t"/>
                      <a:r>
                        <a:rPr lang="en-US" sz="2400" b="1" i="0" u="none" strike="noStrike" dirty="0">
                          <a:solidFill>
                            <a:srgbClr val="004D86"/>
                          </a:solidFill>
                          <a:latin typeface="Times New Roman"/>
                        </a:rPr>
                        <a:t>CMCC-CM2-SR5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9704"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 dirty="0">
                          <a:solidFill>
                            <a:srgbClr val="224E26"/>
                          </a:solidFill>
                          <a:latin typeface="Times New Roman"/>
                        </a:rPr>
                        <a:t>проект </a:t>
                      </a:r>
                      <a:r>
                        <a:rPr lang="en-US" sz="2400" b="1" i="0" u="none" strike="noStrike" dirty="0">
                          <a:solidFill>
                            <a:srgbClr val="224E26"/>
                          </a:solidFill>
                          <a:latin typeface="Times New Roman"/>
                        </a:rPr>
                        <a:t>CMIP6</a:t>
                      </a:r>
                      <a:r>
                        <a:rPr lang="ru-RU" sz="2400" b="1" i="0" u="none" strike="noStrike" dirty="0">
                          <a:solidFill>
                            <a:srgbClr val="224E26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2400" b="0" i="0" u="none" strike="noStrike" dirty="0">
                          <a:solidFill>
                            <a:srgbClr val="224E26"/>
                          </a:solidFill>
                          <a:latin typeface="Times New Roman"/>
                        </a:rPr>
                        <a:t> </a:t>
                      </a:r>
                      <a:endParaRPr lang="ru-RU" sz="2400" b="0" i="0" u="none" strike="noStrike" dirty="0">
                        <a:solidFill>
                          <a:srgbClr val="224E26"/>
                        </a:solidFill>
                        <a:latin typeface="Times New Roman"/>
                      </a:endParaRPr>
                    </a:p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1986-2014 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гг.             (℃)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i="0" u="none" strike="noStrike" dirty="0">
                          <a:solidFill>
                            <a:srgbClr val="224E26"/>
                          </a:solidFill>
                          <a:latin typeface="Times New Roman"/>
                        </a:rPr>
                        <a:t>SSP 8.5                                         </a:t>
                      </a:r>
                      <a:endParaRPr lang="ru-RU" sz="2400" b="1" i="0" u="none" strike="noStrike" dirty="0">
                        <a:solidFill>
                          <a:srgbClr val="224E26"/>
                        </a:solidFill>
                        <a:latin typeface="Times New Roman"/>
                      </a:endParaRPr>
                    </a:p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2022-2050 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гг.                          (℃)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SSP 2.6                               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2022-2050 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гг.                         (℃)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39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11,25±0,37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14,29±0,45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14,09±0,47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57" name="Picture 33" descr="C:\Users\Windows\Downloads\Картинки\общий3.jpg"/>
          <p:cNvPicPr>
            <a:picLocks noChangeAspect="1" noChangeArrowheads="1"/>
          </p:cNvPicPr>
          <p:nvPr/>
        </p:nvPicPr>
        <p:blipFill>
          <a:blip r:embed="rId18" cstate="print"/>
          <a:srcRect t="12455"/>
          <a:stretch>
            <a:fillRect/>
          </a:stretch>
        </p:blipFill>
        <p:spPr bwMode="auto">
          <a:xfrm>
            <a:off x="15637702" y="39602979"/>
            <a:ext cx="7699239" cy="2948536"/>
          </a:xfrm>
          <a:prstGeom prst="rect">
            <a:avLst/>
          </a:prstGeom>
          <a:noFill/>
        </p:spPr>
      </p:pic>
      <p:sp>
        <p:nvSpPr>
          <p:cNvPr id="111" name="TextBox 110"/>
          <p:cNvSpPr txBox="1"/>
          <p:nvPr/>
        </p:nvSpPr>
        <p:spPr>
          <a:xfrm>
            <a:off x="7078183" y="41484778"/>
            <a:ext cx="77762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  наличие значимых связей со средними 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температурами для индексов предыдущего 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вегетационного периода во всех типах биотопов.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4" name="TextBox 113"/>
              <p:cNvSpPr txBox="1"/>
              <p:nvPr/>
            </p:nvSpPr>
            <p:spPr>
              <a:xfrm>
                <a:off x="23364497" y="29607640"/>
                <a:ext cx="5927834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В Арктической зоне ЕТР, представленной соседствующими областями (в ближайшие 29 лет, согласно сценарным прогнозам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SSP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8.5 и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SSP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2.6, ожидается повышение среднесезонной температуры за июль-сентябрь в среднем на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2,7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℃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по сравнению с периодом 1986-2018 гг</a:t>
                </a:r>
                <a:r>
                  <a:rPr lang="ru-RU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endParaRPr lang="ru-RU" sz="2400" dirty="0">
                  <a:solidFill>
                    <a:srgbClr val="004D8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14" name="Text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64497" y="29607640"/>
                <a:ext cx="5927834" cy="2677656"/>
              </a:xfrm>
              <a:prstGeom prst="rect">
                <a:avLst/>
              </a:prstGeom>
              <a:blipFill>
                <a:blip r:embed="rId19"/>
                <a:stretch>
                  <a:fillRect l="-1646" t="-1822" r="-1543" b="-43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6" name="TextBox 115">
            <a:extLst>
              <a:ext uri="{FF2B5EF4-FFF2-40B4-BE49-F238E27FC236}">
                <a16:creationId xmlns:a16="http://schemas.microsoft.com/office/drawing/2014/main" id="{73E08467-04BF-4CD3-9E50-10A19211441B}"/>
              </a:ext>
            </a:extLst>
          </p:cNvPr>
          <p:cNvSpPr txBox="1"/>
          <p:nvPr/>
        </p:nvSpPr>
        <p:spPr>
          <a:xfrm>
            <a:off x="15342981" y="28727720"/>
            <a:ext cx="136762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rgbClr val="224E26"/>
                </a:solidFill>
                <a:latin typeface="Times New Roman" pitchFamily="18" charset="0"/>
                <a:cs typeface="Times New Roman" pitchFamily="18" charset="0"/>
              </a:rPr>
              <a:t>Табл. 2</a:t>
            </a:r>
            <a:r>
              <a:rPr lang="ru-RU" sz="2400" dirty="0">
                <a:solidFill>
                  <a:srgbClr val="224E26"/>
                </a:solidFill>
                <a:latin typeface="Times New Roman" pitchFamily="18" charset="0"/>
                <a:cs typeface="Times New Roman" pitchFamily="18" charset="0"/>
              </a:rPr>
              <a:t>. Средняя температура приземного воздуха периода июль-сентябрь в Арктическом регионе (Архангельская обл., Ненецкий АО, </a:t>
            </a:r>
            <a:r>
              <a:rPr lang="ru-RU" sz="2400" dirty="0" err="1">
                <a:solidFill>
                  <a:srgbClr val="224E26"/>
                </a:solidFill>
                <a:latin typeface="Times New Roman" pitchFamily="18" charset="0"/>
                <a:cs typeface="Times New Roman" pitchFamily="18" charset="0"/>
              </a:rPr>
              <a:t>респ</a:t>
            </a:r>
            <a:r>
              <a:rPr lang="ru-RU" sz="2400" dirty="0">
                <a:solidFill>
                  <a:srgbClr val="224E26"/>
                </a:solidFill>
                <a:latin typeface="Times New Roman" pitchFamily="18" charset="0"/>
                <a:cs typeface="Times New Roman" pitchFamily="18" charset="0"/>
              </a:rPr>
              <a:t>. Коми)  и 95%-доверительный интервал 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23711339" y="40568659"/>
            <a:ext cx="567558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i="1" dirty="0">
                <a:solidFill>
                  <a:srgbClr val="004D86"/>
                </a:solidFill>
                <a:latin typeface="Times New Roman" pitchFamily="18" charset="0"/>
                <a:cs typeface="Times New Roman" pitchFamily="18" charset="0"/>
              </a:rPr>
              <a:t>Работа выполнена в рамках темы 4.4. «Развитие методов и технологий мониторинга загрязнения природной среды вследствие трансграничного переноса загрязняющих веществ </a:t>
            </a:r>
            <a:r>
              <a:rPr lang="ru-RU" sz="1600" dirty="0">
                <a:solidFill>
                  <a:srgbClr val="004D86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i="1" dirty="0">
                <a:solidFill>
                  <a:srgbClr val="004D86"/>
                </a:solidFill>
                <a:latin typeface="Times New Roman" pitchFamily="18" charset="0"/>
                <a:cs typeface="Times New Roman" pitchFamily="18" charset="0"/>
              </a:rPr>
              <a:t>ЕЭК ООН: ЕМЕП, МСП КМ</a:t>
            </a:r>
            <a:r>
              <a:rPr lang="ru-RU" sz="1600" dirty="0">
                <a:solidFill>
                  <a:srgbClr val="004D86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600" i="1" dirty="0">
                <a:solidFill>
                  <a:srgbClr val="004D86"/>
                </a:solidFill>
                <a:latin typeface="Times New Roman" pitchFamily="18" charset="0"/>
                <a:cs typeface="Times New Roman" pitchFamily="18" charset="0"/>
              </a:rPr>
              <a:t>и кислотных выпадений в Восточной Азии </a:t>
            </a:r>
            <a:r>
              <a:rPr lang="ru-RU" sz="1600" dirty="0">
                <a:solidFill>
                  <a:srgbClr val="004D86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i="1" dirty="0">
                <a:solidFill>
                  <a:srgbClr val="004D86"/>
                </a:solidFill>
                <a:latin typeface="Times New Roman" pitchFamily="18" charset="0"/>
                <a:cs typeface="Times New Roman" pitchFamily="18" charset="0"/>
              </a:rPr>
              <a:t>EANET</a:t>
            </a:r>
            <a:r>
              <a:rPr lang="ru-RU" sz="1600" dirty="0">
                <a:solidFill>
                  <a:srgbClr val="004D86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600" i="1" dirty="0">
                <a:solidFill>
                  <a:srgbClr val="004D86"/>
                </a:solidFill>
                <a:latin typeface="Times New Roman" pitchFamily="18" charset="0"/>
                <a:cs typeface="Times New Roman" pitchFamily="18" charset="0"/>
              </a:rPr>
              <a:t>» Плана НИТР Росгидромета (2020 г.), а также при поддержке со стороны гранта № 18-05-60183 "Процессы и последствия дальнего атмосферного переноса черного углерода и радионуклидов в Арктике".</a:t>
            </a:r>
            <a:endParaRPr lang="ru-RU" sz="1600" dirty="0">
              <a:solidFill>
                <a:srgbClr val="004D8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EA62D6C5-6C56-42A1-BC54-ABCA885FCAD6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507897" y="23206349"/>
            <a:ext cx="6260917" cy="4270932"/>
          </a:xfrm>
          <a:prstGeom prst="rect">
            <a:avLst/>
          </a:prstGeom>
        </p:spPr>
      </p:pic>
      <p:sp>
        <p:nvSpPr>
          <p:cNvPr id="3" name="5-конечная звезда 2"/>
          <p:cNvSpPr/>
          <p:nvPr/>
        </p:nvSpPr>
        <p:spPr>
          <a:xfrm>
            <a:off x="11928763" y="25883754"/>
            <a:ext cx="116803" cy="12646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0456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7365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4378</TotalTime>
  <Words>1636</Words>
  <Application>Microsoft Office PowerPoint</Application>
  <PresentationFormat>Произвольный</PresentationFormat>
  <Paragraphs>168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Cambria Math</vt:lpstr>
      <vt:lpstr>Times New Roman</vt:lpstr>
      <vt:lpstr>Тема Office</vt:lpstr>
      <vt:lpstr>Презентация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 Зеленова</dc:creator>
  <cp:lastModifiedBy>ginzb</cp:lastModifiedBy>
  <cp:revision>352</cp:revision>
  <dcterms:created xsi:type="dcterms:W3CDTF">2019-11-10T19:28:09Z</dcterms:created>
  <dcterms:modified xsi:type="dcterms:W3CDTF">2021-09-10T10:24:11Z</dcterms:modified>
</cp:coreProperties>
</file>